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8" r:id="rId4"/>
    <p:sldId id="261" r:id="rId5"/>
    <p:sldId id="269" r:id="rId6"/>
    <p:sldId id="284" r:id="rId7"/>
    <p:sldId id="286" r:id="rId8"/>
    <p:sldId id="260" r:id="rId9"/>
    <p:sldId id="263" r:id="rId10"/>
    <p:sldId id="270" r:id="rId11"/>
    <p:sldId id="271" r:id="rId12"/>
    <p:sldId id="275" r:id="rId13"/>
    <p:sldId id="276" r:id="rId14"/>
    <p:sldId id="262" r:id="rId15"/>
    <p:sldId id="277" r:id="rId16"/>
    <p:sldId id="278" r:id="rId17"/>
    <p:sldId id="280" r:id="rId18"/>
    <p:sldId id="279" r:id="rId19"/>
    <p:sldId id="281" r:id="rId20"/>
    <p:sldId id="282" r:id="rId21"/>
    <p:sldId id="264" r:id="rId22"/>
    <p:sldId id="265" r:id="rId23"/>
    <p:sldId id="266" r:id="rId24"/>
  </p:sldIdLst>
  <p:sldSz cx="9144000" cy="5143500" type="screen16x9"/>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0">
          <p15:clr>
            <a:srgbClr val="A4A3A4"/>
          </p15:clr>
        </p15:guide>
        <p15:guide id="2" pos="28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1187B1"/>
    <a:srgbClr val="4C4C4C"/>
    <a:srgbClr val="FEDB43"/>
    <a:srgbClr val="E65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1014" y="96"/>
      </p:cViewPr>
      <p:guideLst>
        <p:guide orient="horz" pos="1600"/>
        <p:guide pos="285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3">
            <a:lumMod val="20000"/>
            <a:lumOff val="80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E65B4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1187B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FEDB43"/>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2975834" y="452276"/>
            <a:ext cx="3192332" cy="3192332"/>
          </a:xfrm>
          <a:custGeom>
            <a:avLst/>
            <a:gdLst>
              <a:gd name="T0" fmla="*/ 1580 w 1582"/>
              <a:gd name="T1" fmla="*/ 832 h 1582"/>
              <a:gd name="T2" fmla="*/ 1566 w 1582"/>
              <a:gd name="T3" fmla="*/ 952 h 1582"/>
              <a:gd name="T4" fmla="*/ 1534 w 1582"/>
              <a:gd name="T5" fmla="*/ 1064 h 1582"/>
              <a:gd name="T6" fmla="*/ 1486 w 1582"/>
              <a:gd name="T7" fmla="*/ 1168 h 1582"/>
              <a:gd name="T8" fmla="*/ 1424 w 1582"/>
              <a:gd name="T9" fmla="*/ 1266 h 1582"/>
              <a:gd name="T10" fmla="*/ 1350 w 1582"/>
              <a:gd name="T11" fmla="*/ 1352 h 1582"/>
              <a:gd name="T12" fmla="*/ 1264 w 1582"/>
              <a:gd name="T13" fmla="*/ 1426 h 1582"/>
              <a:gd name="T14" fmla="*/ 1168 w 1582"/>
              <a:gd name="T15" fmla="*/ 1488 h 1582"/>
              <a:gd name="T16" fmla="*/ 1062 w 1582"/>
              <a:gd name="T17" fmla="*/ 1534 h 1582"/>
              <a:gd name="T18" fmla="*/ 950 w 1582"/>
              <a:gd name="T19" fmla="*/ 1566 h 1582"/>
              <a:gd name="T20" fmla="*/ 832 w 1582"/>
              <a:gd name="T21" fmla="*/ 1582 h 1582"/>
              <a:gd name="T22" fmla="*/ 750 w 1582"/>
              <a:gd name="T23" fmla="*/ 1582 h 1582"/>
              <a:gd name="T24" fmla="*/ 632 w 1582"/>
              <a:gd name="T25" fmla="*/ 1566 h 1582"/>
              <a:gd name="T26" fmla="*/ 518 w 1582"/>
              <a:gd name="T27" fmla="*/ 1534 h 1582"/>
              <a:gd name="T28" fmla="*/ 414 w 1582"/>
              <a:gd name="T29" fmla="*/ 1488 h 1582"/>
              <a:gd name="T30" fmla="*/ 318 w 1582"/>
              <a:gd name="T31" fmla="*/ 1426 h 1582"/>
              <a:gd name="T32" fmla="*/ 232 w 1582"/>
              <a:gd name="T33" fmla="*/ 1352 h 1582"/>
              <a:gd name="T34" fmla="*/ 156 w 1582"/>
              <a:gd name="T35" fmla="*/ 1266 h 1582"/>
              <a:gd name="T36" fmla="*/ 96 w 1582"/>
              <a:gd name="T37" fmla="*/ 1168 h 1582"/>
              <a:gd name="T38" fmla="*/ 48 w 1582"/>
              <a:gd name="T39" fmla="*/ 1064 h 1582"/>
              <a:gd name="T40" fmla="*/ 16 w 1582"/>
              <a:gd name="T41" fmla="*/ 952 h 1582"/>
              <a:gd name="T42" fmla="*/ 0 w 1582"/>
              <a:gd name="T43" fmla="*/ 832 h 1582"/>
              <a:gd name="T44" fmla="*/ 0 w 1582"/>
              <a:gd name="T45" fmla="*/ 752 h 1582"/>
              <a:gd name="T46" fmla="*/ 16 w 1582"/>
              <a:gd name="T47" fmla="*/ 632 h 1582"/>
              <a:gd name="T48" fmla="*/ 48 w 1582"/>
              <a:gd name="T49" fmla="*/ 520 h 1582"/>
              <a:gd name="T50" fmla="*/ 96 w 1582"/>
              <a:gd name="T51" fmla="*/ 414 h 1582"/>
              <a:gd name="T52" fmla="*/ 156 w 1582"/>
              <a:gd name="T53" fmla="*/ 318 h 1582"/>
              <a:gd name="T54" fmla="*/ 232 w 1582"/>
              <a:gd name="T55" fmla="*/ 232 h 1582"/>
              <a:gd name="T56" fmla="*/ 318 w 1582"/>
              <a:gd name="T57" fmla="*/ 158 h 1582"/>
              <a:gd name="T58" fmla="*/ 414 w 1582"/>
              <a:gd name="T59" fmla="*/ 96 h 1582"/>
              <a:gd name="T60" fmla="*/ 518 w 1582"/>
              <a:gd name="T61" fmla="*/ 48 h 1582"/>
              <a:gd name="T62" fmla="*/ 632 w 1582"/>
              <a:gd name="T63" fmla="*/ 16 h 1582"/>
              <a:gd name="T64" fmla="*/ 750 w 1582"/>
              <a:gd name="T65" fmla="*/ 2 h 1582"/>
              <a:gd name="T66" fmla="*/ 832 w 1582"/>
              <a:gd name="T67" fmla="*/ 2 h 1582"/>
              <a:gd name="T68" fmla="*/ 950 w 1582"/>
              <a:gd name="T69" fmla="*/ 16 h 1582"/>
              <a:gd name="T70" fmla="*/ 1062 w 1582"/>
              <a:gd name="T71" fmla="*/ 48 h 1582"/>
              <a:gd name="T72" fmla="*/ 1168 w 1582"/>
              <a:gd name="T73" fmla="*/ 96 h 1582"/>
              <a:gd name="T74" fmla="*/ 1264 w 1582"/>
              <a:gd name="T75" fmla="*/ 158 h 1582"/>
              <a:gd name="T76" fmla="*/ 1350 w 1582"/>
              <a:gd name="T77" fmla="*/ 232 h 1582"/>
              <a:gd name="T78" fmla="*/ 1424 w 1582"/>
              <a:gd name="T79" fmla="*/ 318 h 1582"/>
              <a:gd name="T80" fmla="*/ 1486 w 1582"/>
              <a:gd name="T81" fmla="*/ 414 h 1582"/>
              <a:gd name="T82" fmla="*/ 1534 w 1582"/>
              <a:gd name="T83" fmla="*/ 520 h 1582"/>
              <a:gd name="T84" fmla="*/ 1566 w 1582"/>
              <a:gd name="T85" fmla="*/ 632 h 1582"/>
              <a:gd name="T86" fmla="*/ 1580 w 1582"/>
              <a:gd name="T87" fmla="*/ 752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2" h="1582">
                <a:moveTo>
                  <a:pt x="1582" y="792"/>
                </a:moveTo>
                <a:lnTo>
                  <a:pt x="1582" y="792"/>
                </a:lnTo>
                <a:lnTo>
                  <a:pt x="1580" y="832"/>
                </a:lnTo>
                <a:lnTo>
                  <a:pt x="1578" y="872"/>
                </a:lnTo>
                <a:lnTo>
                  <a:pt x="1572" y="912"/>
                </a:lnTo>
                <a:lnTo>
                  <a:pt x="1566" y="952"/>
                </a:lnTo>
                <a:lnTo>
                  <a:pt x="1556" y="990"/>
                </a:lnTo>
                <a:lnTo>
                  <a:pt x="1546" y="1028"/>
                </a:lnTo>
                <a:lnTo>
                  <a:pt x="1534" y="1064"/>
                </a:lnTo>
                <a:lnTo>
                  <a:pt x="1520" y="1100"/>
                </a:lnTo>
                <a:lnTo>
                  <a:pt x="1504" y="1134"/>
                </a:lnTo>
                <a:lnTo>
                  <a:pt x="1486" y="1168"/>
                </a:lnTo>
                <a:lnTo>
                  <a:pt x="1468" y="1202"/>
                </a:lnTo>
                <a:lnTo>
                  <a:pt x="1446" y="1234"/>
                </a:lnTo>
                <a:lnTo>
                  <a:pt x="1424" y="1266"/>
                </a:lnTo>
                <a:lnTo>
                  <a:pt x="1402" y="1294"/>
                </a:lnTo>
                <a:lnTo>
                  <a:pt x="1376" y="1324"/>
                </a:lnTo>
                <a:lnTo>
                  <a:pt x="1350" y="1352"/>
                </a:lnTo>
                <a:lnTo>
                  <a:pt x="1322" y="1378"/>
                </a:lnTo>
                <a:lnTo>
                  <a:pt x="1294" y="1402"/>
                </a:lnTo>
                <a:lnTo>
                  <a:pt x="1264" y="1426"/>
                </a:lnTo>
                <a:lnTo>
                  <a:pt x="1234" y="1448"/>
                </a:lnTo>
                <a:lnTo>
                  <a:pt x="1200" y="1468"/>
                </a:lnTo>
                <a:lnTo>
                  <a:pt x="1168" y="1488"/>
                </a:lnTo>
                <a:lnTo>
                  <a:pt x="1134" y="1504"/>
                </a:lnTo>
                <a:lnTo>
                  <a:pt x="1098" y="1520"/>
                </a:lnTo>
                <a:lnTo>
                  <a:pt x="1062" y="1534"/>
                </a:lnTo>
                <a:lnTo>
                  <a:pt x="1026" y="1548"/>
                </a:lnTo>
                <a:lnTo>
                  <a:pt x="988" y="1558"/>
                </a:lnTo>
                <a:lnTo>
                  <a:pt x="950" y="1566"/>
                </a:lnTo>
                <a:lnTo>
                  <a:pt x="912" y="1574"/>
                </a:lnTo>
                <a:lnTo>
                  <a:pt x="872" y="1578"/>
                </a:lnTo>
                <a:lnTo>
                  <a:pt x="832" y="1582"/>
                </a:lnTo>
                <a:lnTo>
                  <a:pt x="790" y="1582"/>
                </a:lnTo>
                <a:lnTo>
                  <a:pt x="790" y="1582"/>
                </a:lnTo>
                <a:lnTo>
                  <a:pt x="750" y="1582"/>
                </a:lnTo>
                <a:lnTo>
                  <a:pt x="710" y="1578"/>
                </a:lnTo>
                <a:lnTo>
                  <a:pt x="670" y="1574"/>
                </a:lnTo>
                <a:lnTo>
                  <a:pt x="632" y="1566"/>
                </a:lnTo>
                <a:lnTo>
                  <a:pt x="594" y="1558"/>
                </a:lnTo>
                <a:lnTo>
                  <a:pt x="556" y="1548"/>
                </a:lnTo>
                <a:lnTo>
                  <a:pt x="518" y="1534"/>
                </a:lnTo>
                <a:lnTo>
                  <a:pt x="482" y="1520"/>
                </a:lnTo>
                <a:lnTo>
                  <a:pt x="448" y="1504"/>
                </a:lnTo>
                <a:lnTo>
                  <a:pt x="414" y="1488"/>
                </a:lnTo>
                <a:lnTo>
                  <a:pt x="380" y="1468"/>
                </a:lnTo>
                <a:lnTo>
                  <a:pt x="348" y="1448"/>
                </a:lnTo>
                <a:lnTo>
                  <a:pt x="318" y="1426"/>
                </a:lnTo>
                <a:lnTo>
                  <a:pt x="288" y="1402"/>
                </a:lnTo>
                <a:lnTo>
                  <a:pt x="258" y="1378"/>
                </a:lnTo>
                <a:lnTo>
                  <a:pt x="232" y="1352"/>
                </a:lnTo>
                <a:lnTo>
                  <a:pt x="206" y="1324"/>
                </a:lnTo>
                <a:lnTo>
                  <a:pt x="180" y="1294"/>
                </a:lnTo>
                <a:lnTo>
                  <a:pt x="156" y="1266"/>
                </a:lnTo>
                <a:lnTo>
                  <a:pt x="134" y="1234"/>
                </a:lnTo>
                <a:lnTo>
                  <a:pt x="114" y="1202"/>
                </a:lnTo>
                <a:lnTo>
                  <a:pt x="96" y="1168"/>
                </a:lnTo>
                <a:lnTo>
                  <a:pt x="78" y="1134"/>
                </a:lnTo>
                <a:lnTo>
                  <a:pt x="62" y="1100"/>
                </a:lnTo>
                <a:lnTo>
                  <a:pt x="48" y="1064"/>
                </a:lnTo>
                <a:lnTo>
                  <a:pt x="36" y="1028"/>
                </a:lnTo>
                <a:lnTo>
                  <a:pt x="24" y="990"/>
                </a:lnTo>
                <a:lnTo>
                  <a:pt x="16" y="952"/>
                </a:lnTo>
                <a:lnTo>
                  <a:pt x="8" y="912"/>
                </a:lnTo>
                <a:lnTo>
                  <a:pt x="4" y="872"/>
                </a:lnTo>
                <a:lnTo>
                  <a:pt x="0" y="832"/>
                </a:lnTo>
                <a:lnTo>
                  <a:pt x="0" y="792"/>
                </a:lnTo>
                <a:lnTo>
                  <a:pt x="0" y="792"/>
                </a:lnTo>
                <a:lnTo>
                  <a:pt x="0" y="752"/>
                </a:lnTo>
                <a:lnTo>
                  <a:pt x="4" y="710"/>
                </a:lnTo>
                <a:lnTo>
                  <a:pt x="8" y="672"/>
                </a:lnTo>
                <a:lnTo>
                  <a:pt x="16" y="632"/>
                </a:lnTo>
                <a:lnTo>
                  <a:pt x="24" y="594"/>
                </a:lnTo>
                <a:lnTo>
                  <a:pt x="36" y="556"/>
                </a:lnTo>
                <a:lnTo>
                  <a:pt x="48" y="520"/>
                </a:lnTo>
                <a:lnTo>
                  <a:pt x="62" y="484"/>
                </a:lnTo>
                <a:lnTo>
                  <a:pt x="78" y="448"/>
                </a:lnTo>
                <a:lnTo>
                  <a:pt x="96" y="414"/>
                </a:lnTo>
                <a:lnTo>
                  <a:pt x="114" y="382"/>
                </a:lnTo>
                <a:lnTo>
                  <a:pt x="134" y="350"/>
                </a:lnTo>
                <a:lnTo>
                  <a:pt x="156" y="318"/>
                </a:lnTo>
                <a:lnTo>
                  <a:pt x="180" y="288"/>
                </a:lnTo>
                <a:lnTo>
                  <a:pt x="206" y="260"/>
                </a:lnTo>
                <a:lnTo>
                  <a:pt x="232" y="232"/>
                </a:lnTo>
                <a:lnTo>
                  <a:pt x="258" y="206"/>
                </a:lnTo>
                <a:lnTo>
                  <a:pt x="288" y="182"/>
                </a:lnTo>
                <a:lnTo>
                  <a:pt x="318" y="158"/>
                </a:lnTo>
                <a:lnTo>
                  <a:pt x="348" y="136"/>
                </a:lnTo>
                <a:lnTo>
                  <a:pt x="380" y="116"/>
                </a:lnTo>
                <a:lnTo>
                  <a:pt x="414" y="96"/>
                </a:lnTo>
                <a:lnTo>
                  <a:pt x="448" y="78"/>
                </a:lnTo>
                <a:lnTo>
                  <a:pt x="482" y="62"/>
                </a:lnTo>
                <a:lnTo>
                  <a:pt x="518" y="48"/>
                </a:lnTo>
                <a:lnTo>
                  <a:pt x="556" y="36"/>
                </a:lnTo>
                <a:lnTo>
                  <a:pt x="594" y="26"/>
                </a:lnTo>
                <a:lnTo>
                  <a:pt x="632" y="16"/>
                </a:lnTo>
                <a:lnTo>
                  <a:pt x="670" y="10"/>
                </a:lnTo>
                <a:lnTo>
                  <a:pt x="710" y="4"/>
                </a:lnTo>
                <a:lnTo>
                  <a:pt x="750" y="2"/>
                </a:lnTo>
                <a:lnTo>
                  <a:pt x="790" y="0"/>
                </a:lnTo>
                <a:lnTo>
                  <a:pt x="790" y="0"/>
                </a:lnTo>
                <a:lnTo>
                  <a:pt x="832" y="2"/>
                </a:lnTo>
                <a:lnTo>
                  <a:pt x="872" y="4"/>
                </a:lnTo>
                <a:lnTo>
                  <a:pt x="912" y="10"/>
                </a:lnTo>
                <a:lnTo>
                  <a:pt x="950" y="16"/>
                </a:lnTo>
                <a:lnTo>
                  <a:pt x="988" y="26"/>
                </a:lnTo>
                <a:lnTo>
                  <a:pt x="1026" y="36"/>
                </a:lnTo>
                <a:lnTo>
                  <a:pt x="1062" y="48"/>
                </a:lnTo>
                <a:lnTo>
                  <a:pt x="1098" y="62"/>
                </a:lnTo>
                <a:lnTo>
                  <a:pt x="1134" y="78"/>
                </a:lnTo>
                <a:lnTo>
                  <a:pt x="1168" y="96"/>
                </a:lnTo>
                <a:lnTo>
                  <a:pt x="1200" y="116"/>
                </a:lnTo>
                <a:lnTo>
                  <a:pt x="1234" y="136"/>
                </a:lnTo>
                <a:lnTo>
                  <a:pt x="1264" y="158"/>
                </a:lnTo>
                <a:lnTo>
                  <a:pt x="1294" y="182"/>
                </a:lnTo>
                <a:lnTo>
                  <a:pt x="1322" y="206"/>
                </a:lnTo>
                <a:lnTo>
                  <a:pt x="1350" y="232"/>
                </a:lnTo>
                <a:lnTo>
                  <a:pt x="1376" y="260"/>
                </a:lnTo>
                <a:lnTo>
                  <a:pt x="1402" y="288"/>
                </a:lnTo>
                <a:lnTo>
                  <a:pt x="1424" y="318"/>
                </a:lnTo>
                <a:lnTo>
                  <a:pt x="1446" y="350"/>
                </a:lnTo>
                <a:lnTo>
                  <a:pt x="1468" y="382"/>
                </a:lnTo>
                <a:lnTo>
                  <a:pt x="1486" y="414"/>
                </a:lnTo>
                <a:lnTo>
                  <a:pt x="1504" y="448"/>
                </a:lnTo>
                <a:lnTo>
                  <a:pt x="1520" y="484"/>
                </a:lnTo>
                <a:lnTo>
                  <a:pt x="1534" y="520"/>
                </a:lnTo>
                <a:lnTo>
                  <a:pt x="1546" y="556"/>
                </a:lnTo>
                <a:lnTo>
                  <a:pt x="1556" y="594"/>
                </a:lnTo>
                <a:lnTo>
                  <a:pt x="1566" y="632"/>
                </a:lnTo>
                <a:lnTo>
                  <a:pt x="1572" y="672"/>
                </a:lnTo>
                <a:lnTo>
                  <a:pt x="1578" y="710"/>
                </a:lnTo>
                <a:lnTo>
                  <a:pt x="1580" y="752"/>
                </a:lnTo>
                <a:lnTo>
                  <a:pt x="1582" y="792"/>
                </a:lnTo>
                <a:lnTo>
                  <a:pt x="1582" y="792"/>
                </a:lnTo>
                <a:close/>
              </a:path>
            </a:pathLst>
          </a:custGeom>
          <a:solidFill>
            <a:srgbClr val="1187B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上凸带形 3"/>
          <p:cNvSpPr/>
          <p:nvPr/>
        </p:nvSpPr>
        <p:spPr>
          <a:xfrm>
            <a:off x="1769593" y="1964466"/>
            <a:ext cx="5604814" cy="1469572"/>
          </a:xfrm>
          <a:prstGeom prst="ribbon2">
            <a:avLst>
              <a:gd name="adj1" fmla="val 33333"/>
              <a:gd name="adj2" fmla="val 73944"/>
            </a:avLst>
          </a:prstGeom>
          <a:solidFill>
            <a:srgbClr val="FEDB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文本框 4"/>
          <p:cNvSpPr txBox="1"/>
          <p:nvPr/>
        </p:nvSpPr>
        <p:spPr>
          <a:xfrm>
            <a:off x="3205282" y="1214045"/>
            <a:ext cx="2733441" cy="461665"/>
          </a:xfrm>
          <a:prstGeom prst="rect">
            <a:avLst/>
          </a:prstGeom>
          <a:noFill/>
        </p:spPr>
        <p:txBody>
          <a:bodyPr wrap="none" rtlCol="0">
            <a:spAutoFit/>
          </a:bodyPr>
          <a:lstStyle/>
          <a:p>
            <a:pPr algn="ctr"/>
            <a:r>
              <a:rPr kumimoji="1" lang="zh-CN" altLang="en-US" sz="2400" b="1" dirty="0" smtClean="0">
                <a:solidFill>
                  <a:schemeClr val="bg1"/>
                </a:solidFill>
              </a:rPr>
              <a:t>助学成才 圆梦师大</a:t>
            </a:r>
            <a:endParaRPr kumimoji="1" lang="zh-CN" altLang="en-US" sz="2400" b="1" dirty="0">
              <a:solidFill>
                <a:schemeClr val="bg1"/>
              </a:solidFill>
            </a:endParaRPr>
          </a:p>
        </p:txBody>
      </p:sp>
      <p:sp>
        <p:nvSpPr>
          <p:cNvPr id="6" name="矩形 5"/>
          <p:cNvSpPr/>
          <p:nvPr/>
        </p:nvSpPr>
        <p:spPr>
          <a:xfrm>
            <a:off x="3145975" y="2190932"/>
            <a:ext cx="2852063" cy="492443"/>
          </a:xfrm>
          <a:prstGeom prst="rect">
            <a:avLst/>
          </a:prstGeom>
        </p:spPr>
        <p:txBody>
          <a:bodyPr wrap="none">
            <a:spAutoFit/>
          </a:bodyPr>
          <a:lstStyle/>
          <a:p>
            <a:pPr algn="ctr"/>
            <a:r>
              <a:rPr kumimoji="1" lang="zh-CN" altLang="en-US" sz="2600" b="1" dirty="0" smtClean="0">
                <a:solidFill>
                  <a:srgbClr val="FFFFFF"/>
                </a:solidFill>
                <a:effectLst>
                  <a:outerShdw blurRad="50800" dist="38100" dir="5400000" algn="t" rotWithShape="0">
                    <a:prstClr val="black">
                      <a:alpha val="40000"/>
                    </a:prstClr>
                  </a:outerShdw>
                </a:effectLst>
                <a:latin typeface="Arial" panose="020B0604020202020204"/>
                <a:cs typeface="Arial" panose="020B0604020202020204"/>
              </a:rPr>
              <a:t>学生资助工作简介</a:t>
            </a:r>
            <a:endParaRPr kumimoji="1" lang="en-US" altLang="zh-CN" sz="2600" b="1" dirty="0">
              <a:solidFill>
                <a:srgbClr val="FFFFFF"/>
              </a:solidFill>
              <a:effectLst>
                <a:outerShdw blurRad="50800" dist="38100" dir="5400000" algn="t" rotWithShape="0">
                  <a:prstClr val="black">
                    <a:alpha val="40000"/>
                  </a:prstClr>
                </a:outerShdw>
              </a:effectLst>
              <a:latin typeface="Arial" panose="020B0604020202020204"/>
              <a:cs typeface="Arial" panose="020B0604020202020204"/>
            </a:endParaRPr>
          </a:p>
        </p:txBody>
      </p:sp>
      <p:sp>
        <p:nvSpPr>
          <p:cNvPr id="7" name="文本框 6"/>
          <p:cNvSpPr txBox="1"/>
          <p:nvPr/>
        </p:nvSpPr>
        <p:spPr>
          <a:xfrm>
            <a:off x="2187944" y="4568304"/>
            <a:ext cx="4768112" cy="377924"/>
          </a:xfrm>
          <a:prstGeom prst="rect">
            <a:avLst/>
          </a:prstGeom>
          <a:noFill/>
        </p:spPr>
        <p:txBody>
          <a:bodyPr wrap="square" rtlCol="0">
            <a:spAutoFit/>
          </a:bodyPr>
          <a:lstStyle/>
          <a:p>
            <a:pPr algn="ctr">
              <a:lnSpc>
                <a:spcPct val="130000"/>
              </a:lnSpc>
            </a:pPr>
            <a:r>
              <a:rPr lang="en-US" altLang="zh-CN" sz="1600" dirty="0">
                <a:solidFill>
                  <a:schemeClr val="bg1"/>
                </a:solidFill>
              </a:rPr>
              <a:t>http://www.zizhu.ecnu.edu.cn/</a:t>
            </a:r>
            <a:endParaRPr lang="zh-CN" altLang="en-US" sz="1600" dirty="0">
              <a:solidFill>
                <a:schemeClr val="bg1"/>
              </a:solidFill>
            </a:endParaRPr>
          </a:p>
        </p:txBody>
      </p:sp>
      <p:sp>
        <p:nvSpPr>
          <p:cNvPr id="8" name="矩形 7"/>
          <p:cNvSpPr/>
          <p:nvPr/>
        </p:nvSpPr>
        <p:spPr>
          <a:xfrm>
            <a:off x="3864120" y="2999383"/>
            <a:ext cx="1415772" cy="276999"/>
          </a:xfrm>
          <a:prstGeom prst="rect">
            <a:avLst/>
          </a:prstGeom>
        </p:spPr>
        <p:txBody>
          <a:bodyPr wrap="none">
            <a:spAutoFit/>
          </a:bodyPr>
          <a:lstStyle/>
          <a:p>
            <a:pPr algn="ctr"/>
            <a:r>
              <a:rPr kumimoji="1" lang="zh-CN" altLang="en-US" sz="1200" dirty="0" smtClean="0">
                <a:solidFill>
                  <a:srgbClr val="FFFFFF"/>
                </a:solidFill>
              </a:rPr>
              <a:t>学生资助管理中心</a:t>
            </a:r>
            <a:endParaRPr kumimoji="1" lang="zh-CN" altLang="en-US" sz="12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p:cNvSpPr/>
          <p:nvPr/>
        </p:nvSpPr>
        <p:spPr>
          <a:xfrm>
            <a:off x="3240025" y="-1331975"/>
            <a:ext cx="2663950" cy="2663950"/>
          </a:xfrm>
          <a:prstGeom prst="ellipse">
            <a:avLst/>
          </a:prstGeom>
          <a:solidFill>
            <a:srgbClr val="E65B4F"/>
          </a:solidFill>
          <a:ln>
            <a:noFill/>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圆角矩形 4"/>
          <p:cNvSpPr/>
          <p:nvPr/>
        </p:nvSpPr>
        <p:spPr>
          <a:xfrm>
            <a:off x="545471" y="2354393"/>
            <a:ext cx="1805026" cy="2003811"/>
          </a:xfrm>
          <a:prstGeom prst="roundRect">
            <a:avLst>
              <a:gd name="adj" fmla="val 4853"/>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813021" y="1582844"/>
            <a:ext cx="1269926" cy="1269926"/>
          </a:xfrm>
          <a:prstGeom prst="ellipse">
            <a:avLst/>
          </a:prstGeom>
          <a:solidFill>
            <a:srgbClr val="1187B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1020412" y="1930373"/>
            <a:ext cx="830876" cy="461665"/>
          </a:xfrm>
          <a:prstGeom prst="rect">
            <a:avLst/>
          </a:prstGeom>
          <a:noFill/>
        </p:spPr>
        <p:txBody>
          <a:bodyPr wrap="none" rtlCol="0">
            <a:spAutoFit/>
          </a:bodyPr>
          <a:lstStyle/>
          <a:p>
            <a:pPr algn="ctr"/>
            <a:r>
              <a:rPr kumimoji="1" lang="en-US" altLang="zh-CN" sz="2400" b="1" dirty="0" smtClean="0">
                <a:solidFill>
                  <a:schemeClr val="bg1"/>
                </a:solidFill>
              </a:rPr>
              <a:t>ONE</a:t>
            </a:r>
          </a:p>
        </p:txBody>
      </p:sp>
      <p:sp>
        <p:nvSpPr>
          <p:cNvPr id="8" name="文本框 7"/>
          <p:cNvSpPr txBox="1"/>
          <p:nvPr/>
        </p:nvSpPr>
        <p:spPr>
          <a:xfrm>
            <a:off x="566744" y="2934045"/>
            <a:ext cx="1763205" cy="452432"/>
          </a:xfrm>
          <a:prstGeom prst="rect">
            <a:avLst/>
          </a:prstGeom>
          <a:noFill/>
        </p:spPr>
        <p:txBody>
          <a:bodyPr wrap="square" rtlCol="0">
            <a:spAutoFit/>
          </a:bodyPr>
          <a:lstStyle/>
          <a:p>
            <a:pPr algn="ctr">
              <a:lnSpc>
                <a:spcPct val="130000"/>
              </a:lnSpc>
            </a:pPr>
            <a:r>
              <a:rPr kumimoji="1" lang="zh-CN" altLang="en-US" sz="2000" b="1" dirty="0" smtClean="0">
                <a:solidFill>
                  <a:srgbClr val="333333"/>
                </a:solidFill>
              </a:rPr>
              <a:t>新生来啦</a:t>
            </a:r>
            <a:endParaRPr kumimoji="1" lang="zh-CN" altLang="en-US" sz="2000" b="1" dirty="0">
              <a:solidFill>
                <a:srgbClr val="333333"/>
              </a:solidFill>
            </a:endParaRPr>
          </a:p>
        </p:txBody>
      </p:sp>
      <p:sp>
        <p:nvSpPr>
          <p:cNvPr id="10" name="圆角矩形 9"/>
          <p:cNvSpPr/>
          <p:nvPr/>
        </p:nvSpPr>
        <p:spPr>
          <a:xfrm>
            <a:off x="2697335" y="2354393"/>
            <a:ext cx="1805026" cy="2003811"/>
          </a:xfrm>
          <a:prstGeom prst="roundRect">
            <a:avLst>
              <a:gd name="adj" fmla="val 4853"/>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椭圆 10"/>
          <p:cNvSpPr/>
          <p:nvPr/>
        </p:nvSpPr>
        <p:spPr>
          <a:xfrm>
            <a:off x="2964885" y="1582844"/>
            <a:ext cx="1269926" cy="1269926"/>
          </a:xfrm>
          <a:prstGeom prst="ellipse">
            <a:avLst/>
          </a:prstGeom>
          <a:solidFill>
            <a:srgbClr val="1187B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文本框 11"/>
          <p:cNvSpPr txBox="1"/>
          <p:nvPr/>
        </p:nvSpPr>
        <p:spPr>
          <a:xfrm>
            <a:off x="3163033" y="1930373"/>
            <a:ext cx="849361" cy="461665"/>
          </a:xfrm>
          <a:prstGeom prst="rect">
            <a:avLst/>
          </a:prstGeom>
          <a:noFill/>
        </p:spPr>
        <p:txBody>
          <a:bodyPr wrap="none" rtlCol="0">
            <a:spAutoFit/>
          </a:bodyPr>
          <a:lstStyle/>
          <a:p>
            <a:pPr algn="ctr"/>
            <a:r>
              <a:rPr kumimoji="1" lang="en-US" altLang="zh-CN" sz="2400" b="1" dirty="0" smtClean="0">
                <a:solidFill>
                  <a:schemeClr val="bg1"/>
                </a:solidFill>
              </a:rPr>
              <a:t>TWO</a:t>
            </a:r>
          </a:p>
        </p:txBody>
      </p:sp>
      <p:sp>
        <p:nvSpPr>
          <p:cNvPr id="13" name="文本框 12"/>
          <p:cNvSpPr txBox="1"/>
          <p:nvPr/>
        </p:nvSpPr>
        <p:spPr>
          <a:xfrm>
            <a:off x="2718608" y="2934045"/>
            <a:ext cx="1763205" cy="452432"/>
          </a:xfrm>
          <a:prstGeom prst="rect">
            <a:avLst/>
          </a:prstGeom>
          <a:noFill/>
        </p:spPr>
        <p:txBody>
          <a:bodyPr wrap="square" rtlCol="0">
            <a:spAutoFit/>
          </a:bodyPr>
          <a:lstStyle/>
          <a:p>
            <a:pPr lvl="0" algn="ctr">
              <a:lnSpc>
                <a:spcPct val="130000"/>
              </a:lnSpc>
            </a:pPr>
            <a:r>
              <a:rPr kumimoji="1" lang="zh-CN" altLang="en-US" sz="2000" b="1" dirty="0" smtClean="0">
                <a:solidFill>
                  <a:srgbClr val="333333"/>
                </a:solidFill>
              </a:rPr>
              <a:t>本科生</a:t>
            </a:r>
            <a:endParaRPr kumimoji="1" lang="zh-CN" altLang="en-US" sz="2000" b="1" dirty="0">
              <a:solidFill>
                <a:srgbClr val="333333"/>
              </a:solidFill>
            </a:endParaRPr>
          </a:p>
        </p:txBody>
      </p:sp>
      <p:sp>
        <p:nvSpPr>
          <p:cNvPr id="15" name="圆角矩形 14"/>
          <p:cNvSpPr/>
          <p:nvPr/>
        </p:nvSpPr>
        <p:spPr>
          <a:xfrm>
            <a:off x="4849199" y="2354393"/>
            <a:ext cx="1805026" cy="2003811"/>
          </a:xfrm>
          <a:prstGeom prst="roundRect">
            <a:avLst>
              <a:gd name="adj" fmla="val 4853"/>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椭圆 15"/>
          <p:cNvSpPr/>
          <p:nvPr/>
        </p:nvSpPr>
        <p:spPr>
          <a:xfrm>
            <a:off x="5116749" y="1582844"/>
            <a:ext cx="1269926" cy="1269926"/>
          </a:xfrm>
          <a:prstGeom prst="ellipse">
            <a:avLst/>
          </a:prstGeom>
          <a:solidFill>
            <a:srgbClr val="1187B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文本框 16"/>
          <p:cNvSpPr txBox="1"/>
          <p:nvPr/>
        </p:nvSpPr>
        <p:spPr>
          <a:xfrm>
            <a:off x="5228636" y="1930373"/>
            <a:ext cx="1021884" cy="461665"/>
          </a:xfrm>
          <a:prstGeom prst="rect">
            <a:avLst/>
          </a:prstGeom>
          <a:noFill/>
        </p:spPr>
        <p:txBody>
          <a:bodyPr wrap="none" rtlCol="0">
            <a:spAutoFit/>
          </a:bodyPr>
          <a:lstStyle/>
          <a:p>
            <a:pPr algn="ctr"/>
            <a:r>
              <a:rPr kumimoji="1" lang="en-US" altLang="zh-CN" sz="2400" b="1" dirty="0" smtClean="0">
                <a:solidFill>
                  <a:schemeClr val="bg1"/>
                </a:solidFill>
              </a:rPr>
              <a:t>THREE</a:t>
            </a:r>
          </a:p>
        </p:txBody>
      </p:sp>
      <p:sp>
        <p:nvSpPr>
          <p:cNvPr id="18" name="文本框 17"/>
          <p:cNvSpPr txBox="1"/>
          <p:nvPr/>
        </p:nvSpPr>
        <p:spPr>
          <a:xfrm>
            <a:off x="4870472" y="2934045"/>
            <a:ext cx="1763205" cy="452432"/>
          </a:xfrm>
          <a:prstGeom prst="rect">
            <a:avLst/>
          </a:prstGeom>
          <a:noFill/>
        </p:spPr>
        <p:txBody>
          <a:bodyPr wrap="square" rtlCol="0">
            <a:spAutoFit/>
          </a:bodyPr>
          <a:lstStyle/>
          <a:p>
            <a:pPr lvl="0" algn="ctr">
              <a:lnSpc>
                <a:spcPct val="130000"/>
              </a:lnSpc>
            </a:pPr>
            <a:r>
              <a:rPr kumimoji="1" lang="zh-CN" altLang="en-US" sz="2000" b="1" dirty="0" smtClean="0">
                <a:solidFill>
                  <a:srgbClr val="333333"/>
                </a:solidFill>
              </a:rPr>
              <a:t>研究生</a:t>
            </a:r>
            <a:endParaRPr kumimoji="1" lang="zh-CN" altLang="en-US" sz="2000" b="1" dirty="0">
              <a:solidFill>
                <a:srgbClr val="333333"/>
              </a:solidFill>
            </a:endParaRPr>
          </a:p>
        </p:txBody>
      </p:sp>
      <p:sp>
        <p:nvSpPr>
          <p:cNvPr id="20" name="圆角矩形 19"/>
          <p:cNvSpPr/>
          <p:nvPr/>
        </p:nvSpPr>
        <p:spPr>
          <a:xfrm>
            <a:off x="7001062" y="2354393"/>
            <a:ext cx="1805026" cy="2003811"/>
          </a:xfrm>
          <a:prstGeom prst="roundRect">
            <a:avLst>
              <a:gd name="adj" fmla="val 4853"/>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椭圆 20"/>
          <p:cNvSpPr/>
          <p:nvPr/>
        </p:nvSpPr>
        <p:spPr>
          <a:xfrm>
            <a:off x="7268612" y="1582844"/>
            <a:ext cx="1269926" cy="1269926"/>
          </a:xfrm>
          <a:prstGeom prst="ellipse">
            <a:avLst/>
          </a:prstGeom>
          <a:solidFill>
            <a:srgbClr val="1187B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文本框 21"/>
          <p:cNvSpPr txBox="1"/>
          <p:nvPr/>
        </p:nvSpPr>
        <p:spPr>
          <a:xfrm>
            <a:off x="7407975" y="1930373"/>
            <a:ext cx="966931" cy="461665"/>
          </a:xfrm>
          <a:prstGeom prst="rect">
            <a:avLst/>
          </a:prstGeom>
          <a:noFill/>
        </p:spPr>
        <p:txBody>
          <a:bodyPr wrap="none" rtlCol="0">
            <a:spAutoFit/>
          </a:bodyPr>
          <a:lstStyle/>
          <a:p>
            <a:pPr algn="ctr"/>
            <a:r>
              <a:rPr kumimoji="1" lang="en-US" altLang="zh-CN" sz="2400" b="1" dirty="0" smtClean="0">
                <a:solidFill>
                  <a:schemeClr val="bg1"/>
                </a:solidFill>
              </a:rPr>
              <a:t>FOUR</a:t>
            </a:r>
          </a:p>
        </p:txBody>
      </p:sp>
      <p:sp>
        <p:nvSpPr>
          <p:cNvPr id="23" name="文本框 22"/>
          <p:cNvSpPr txBox="1"/>
          <p:nvPr/>
        </p:nvSpPr>
        <p:spPr>
          <a:xfrm>
            <a:off x="7022335" y="2934045"/>
            <a:ext cx="1763205" cy="452432"/>
          </a:xfrm>
          <a:prstGeom prst="rect">
            <a:avLst/>
          </a:prstGeom>
          <a:noFill/>
        </p:spPr>
        <p:txBody>
          <a:bodyPr wrap="square" rtlCol="0">
            <a:spAutoFit/>
          </a:bodyPr>
          <a:lstStyle/>
          <a:p>
            <a:pPr lvl="0" algn="ctr">
              <a:lnSpc>
                <a:spcPct val="130000"/>
              </a:lnSpc>
            </a:pPr>
            <a:r>
              <a:rPr kumimoji="1" lang="zh-CN" altLang="en-US" sz="2000" b="1" dirty="0" smtClean="0">
                <a:solidFill>
                  <a:srgbClr val="333333"/>
                </a:solidFill>
              </a:rPr>
              <a:t>联系我们</a:t>
            </a:r>
            <a:endParaRPr kumimoji="1" lang="zh-CN" altLang="en-US" sz="2000" b="1" dirty="0">
              <a:solidFill>
                <a:srgbClr val="333333"/>
              </a:solidFill>
            </a:endParaRPr>
          </a:p>
        </p:txBody>
      </p:sp>
      <p:sp>
        <p:nvSpPr>
          <p:cNvPr id="24" name="文本框 23"/>
          <p:cNvSpPr txBox="1"/>
          <p:nvPr/>
        </p:nvSpPr>
        <p:spPr>
          <a:xfrm>
            <a:off x="3585755" y="162011"/>
            <a:ext cx="1972490" cy="523220"/>
          </a:xfrm>
          <a:prstGeom prst="rect">
            <a:avLst/>
          </a:prstGeom>
          <a:noFill/>
        </p:spPr>
        <p:txBody>
          <a:bodyPr wrap="none" rtlCol="0">
            <a:spAutoFit/>
          </a:bodyPr>
          <a:lstStyle/>
          <a:p>
            <a:pPr algn="ctr"/>
            <a:r>
              <a:rPr kumimoji="1" lang="en-US" altLang="zh-CN" sz="2800" b="1" dirty="0" smtClean="0">
                <a:solidFill>
                  <a:schemeClr val="bg1"/>
                </a:solidFill>
              </a:rPr>
              <a:t>CONTENTS</a:t>
            </a:r>
            <a:endParaRPr kumimoji="1" lang="zh-CN" altLang="en-US" sz="2800" b="1" dirty="0">
              <a:solidFill>
                <a:schemeClr val="bg1"/>
              </a:solidFill>
            </a:endParaRPr>
          </a:p>
        </p:txBody>
      </p:sp>
      <p:sp>
        <p:nvSpPr>
          <p:cNvPr id="25" name="文本框 2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29" name="矩形 28"/>
          <p:cNvSpPr/>
          <p:nvPr/>
        </p:nvSpPr>
        <p:spPr>
          <a:xfrm>
            <a:off x="833173" y="3411099"/>
            <a:ext cx="1261884" cy="307777"/>
          </a:xfrm>
          <a:prstGeom prst="rect">
            <a:avLst/>
          </a:prstGeom>
        </p:spPr>
        <p:txBody>
          <a:bodyPr wrap="none">
            <a:spAutoFit/>
          </a:bodyPr>
          <a:lstStyle/>
          <a:p>
            <a:r>
              <a:rPr lang="zh-CN" altLang="en-US" sz="1400" b="1" dirty="0" smtClean="0">
                <a:solidFill>
                  <a:srgbClr val="333333"/>
                </a:solidFill>
                <a:cs typeface="Arial" panose="020B0604020202020204" pitchFamily="34" charset="0"/>
              </a:rPr>
              <a:t>绿色通道资助</a:t>
            </a:r>
            <a:endParaRPr lang="en-US" altLang="zh-CN" sz="1400" b="1" dirty="0">
              <a:solidFill>
                <a:srgbClr val="333333"/>
              </a:solidFill>
            </a:endParaRPr>
          </a:p>
        </p:txBody>
      </p:sp>
      <p:grpSp>
        <p:nvGrpSpPr>
          <p:cNvPr id="30" name="组 29"/>
          <p:cNvGrpSpPr/>
          <p:nvPr/>
        </p:nvGrpSpPr>
        <p:grpSpPr>
          <a:xfrm>
            <a:off x="2755465" y="3411099"/>
            <a:ext cx="1697747" cy="521928"/>
            <a:chOff x="1113692" y="3382631"/>
            <a:chExt cx="1645732" cy="521928"/>
          </a:xfrm>
        </p:grpSpPr>
        <p:sp>
          <p:nvSpPr>
            <p:cNvPr id="31" name="文本框 30"/>
            <p:cNvSpPr txBox="1"/>
            <p:nvPr/>
          </p:nvSpPr>
          <p:spPr>
            <a:xfrm>
              <a:off x="1113692" y="3633779"/>
              <a:ext cx="1645732" cy="270780"/>
            </a:xfrm>
            <a:prstGeom prst="rect">
              <a:avLst/>
            </a:prstGeom>
            <a:noFill/>
          </p:spPr>
          <p:txBody>
            <a:bodyPr wrap="square" rtlCol="0">
              <a:spAutoFit/>
            </a:bodyPr>
            <a:lstStyle/>
            <a:p>
              <a:pPr>
                <a:lnSpc>
                  <a:spcPct val="130000"/>
                </a:lnSpc>
              </a:pPr>
              <a:endParaRPr lang="zh-CN" altLang="en-US" sz="1000" dirty="0">
                <a:solidFill>
                  <a:srgbClr val="333333"/>
                </a:solidFill>
                <a:cs typeface="Arial" panose="020B0604020202020204" pitchFamily="34" charset="0"/>
              </a:endParaRPr>
            </a:p>
          </p:txBody>
        </p:sp>
        <p:sp>
          <p:nvSpPr>
            <p:cNvPr id="32" name="矩形 31"/>
            <p:cNvSpPr/>
            <p:nvPr/>
          </p:nvSpPr>
          <p:spPr>
            <a:xfrm>
              <a:off x="1480968" y="3382631"/>
              <a:ext cx="875151" cy="307777"/>
            </a:xfrm>
            <a:prstGeom prst="rect">
              <a:avLst/>
            </a:prstGeom>
          </p:spPr>
          <p:txBody>
            <a:bodyPr wrap="none">
              <a:spAutoFit/>
            </a:bodyPr>
            <a:lstStyle/>
            <a:p>
              <a:pPr algn="ctr"/>
              <a:r>
                <a:rPr lang="zh-CN" altLang="en-US" sz="1400" b="1" dirty="0" smtClean="0">
                  <a:solidFill>
                    <a:srgbClr val="333333"/>
                  </a:solidFill>
                  <a:cs typeface="Arial" panose="020B0604020202020204" pitchFamily="34" charset="0"/>
                </a:rPr>
                <a:t>资助体系</a:t>
              </a:r>
              <a:endParaRPr lang="en-US" altLang="zh-CN" sz="1400" b="1" dirty="0">
                <a:solidFill>
                  <a:srgbClr val="333333"/>
                </a:solidFill>
              </a:endParaRPr>
            </a:p>
          </p:txBody>
        </p:sp>
      </p:grpSp>
      <p:sp>
        <p:nvSpPr>
          <p:cNvPr id="35" name="矩形 34"/>
          <p:cNvSpPr/>
          <p:nvPr/>
        </p:nvSpPr>
        <p:spPr>
          <a:xfrm>
            <a:off x="5300306" y="3432422"/>
            <a:ext cx="902811" cy="307777"/>
          </a:xfrm>
          <a:prstGeom prst="rect">
            <a:avLst/>
          </a:prstGeom>
        </p:spPr>
        <p:txBody>
          <a:bodyPr wrap="none">
            <a:spAutoFit/>
          </a:bodyPr>
          <a:lstStyle/>
          <a:p>
            <a:r>
              <a:rPr lang="zh-CN" altLang="en-US" sz="1400" b="1" dirty="0" smtClean="0">
                <a:solidFill>
                  <a:srgbClr val="333333"/>
                </a:solidFill>
                <a:cs typeface="Arial" panose="020B0604020202020204" pitchFamily="34" charset="0"/>
              </a:rPr>
              <a:t>资助体系</a:t>
            </a:r>
            <a:endParaRPr lang="en-US" altLang="zh-CN" sz="1400" b="1" dirty="0">
              <a:solidFill>
                <a:srgbClr val="333333"/>
              </a:solidFill>
            </a:endParaRPr>
          </a:p>
        </p:txBody>
      </p:sp>
      <p:grpSp>
        <p:nvGrpSpPr>
          <p:cNvPr id="36" name="组 35"/>
          <p:cNvGrpSpPr/>
          <p:nvPr/>
        </p:nvGrpSpPr>
        <p:grpSpPr>
          <a:xfrm>
            <a:off x="7059995" y="3432421"/>
            <a:ext cx="1697747" cy="500606"/>
            <a:chOff x="1113692" y="3403953"/>
            <a:chExt cx="1645732" cy="500606"/>
          </a:xfrm>
        </p:grpSpPr>
        <p:sp>
          <p:nvSpPr>
            <p:cNvPr id="37" name="文本框 36"/>
            <p:cNvSpPr txBox="1"/>
            <p:nvPr/>
          </p:nvSpPr>
          <p:spPr>
            <a:xfrm>
              <a:off x="1113692" y="3633779"/>
              <a:ext cx="1645732" cy="270780"/>
            </a:xfrm>
            <a:prstGeom prst="rect">
              <a:avLst/>
            </a:prstGeom>
            <a:noFill/>
          </p:spPr>
          <p:txBody>
            <a:bodyPr wrap="square" rtlCol="0">
              <a:spAutoFit/>
            </a:bodyPr>
            <a:lstStyle/>
            <a:p>
              <a:pPr>
                <a:lnSpc>
                  <a:spcPct val="130000"/>
                </a:lnSpc>
              </a:pPr>
              <a:endParaRPr lang="zh-CN" altLang="en-US" sz="1000" dirty="0">
                <a:solidFill>
                  <a:srgbClr val="333333"/>
                </a:solidFill>
                <a:cs typeface="Arial" panose="020B0604020202020204" pitchFamily="34" charset="0"/>
              </a:endParaRPr>
            </a:p>
          </p:txBody>
        </p:sp>
        <p:sp>
          <p:nvSpPr>
            <p:cNvPr id="38" name="矩形 37"/>
            <p:cNvSpPr/>
            <p:nvPr/>
          </p:nvSpPr>
          <p:spPr>
            <a:xfrm>
              <a:off x="1431433" y="3403953"/>
              <a:ext cx="1049187" cy="307777"/>
            </a:xfrm>
            <a:prstGeom prst="rect">
              <a:avLst/>
            </a:prstGeom>
          </p:spPr>
          <p:txBody>
            <a:bodyPr wrap="none">
              <a:spAutoFit/>
            </a:bodyPr>
            <a:lstStyle/>
            <a:p>
              <a:r>
                <a:rPr lang="zh-CN" altLang="en-US" sz="1400" b="1" dirty="0" smtClean="0">
                  <a:solidFill>
                    <a:srgbClr val="333333"/>
                  </a:solidFill>
                </a:rPr>
                <a:t>问要问对人</a:t>
              </a:r>
              <a:endParaRPr lang="en-US" altLang="zh-CN" sz="1400" b="1" dirty="0">
                <a:solidFill>
                  <a:srgbClr val="333333"/>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20918" y="811319"/>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rot="353362">
            <a:off x="4661277" y="81534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rot="854280">
            <a:off x="4840447" y="84659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rot="1207642">
            <a:off x="4975504" y="885015"/>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rot="1689293">
            <a:off x="5159752" y="95541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rot="1976499">
            <a:off x="5277889" y="103131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rot="2151988">
            <a:off x="5387794" y="110717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rot="2439194">
            <a:off x="5494679" y="119823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rot="2998031">
            <a:off x="5598275" y="130983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rot="3285237">
            <a:off x="5679752" y="142419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rot="3643549">
            <a:off x="5766777" y="157132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4" name="矩形 13"/>
          <p:cNvSpPr/>
          <p:nvPr/>
        </p:nvSpPr>
        <p:spPr>
          <a:xfrm rot="3930755">
            <a:off x="5825474" y="169888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5" name="矩形 14"/>
          <p:cNvSpPr/>
          <p:nvPr/>
        </p:nvSpPr>
        <p:spPr>
          <a:xfrm rot="4605071">
            <a:off x="5878674" y="186194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矩形 15"/>
          <p:cNvSpPr/>
          <p:nvPr/>
        </p:nvSpPr>
        <p:spPr>
          <a:xfrm rot="4958433">
            <a:off x="5906925" y="199948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矩形 16"/>
          <p:cNvSpPr/>
          <p:nvPr/>
        </p:nvSpPr>
        <p:spPr>
          <a:xfrm rot="21114211" flipH="1">
            <a:off x="4332651" y="82465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8" name="矩形 17"/>
          <p:cNvSpPr/>
          <p:nvPr/>
        </p:nvSpPr>
        <p:spPr>
          <a:xfrm rot="20760849" flipH="1">
            <a:off x="4194258" y="848409"/>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9" name="矩形 18"/>
          <p:cNvSpPr/>
          <p:nvPr/>
        </p:nvSpPr>
        <p:spPr>
          <a:xfrm rot="20259931" flipH="1">
            <a:off x="4021276" y="90798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0" name="矩形 19"/>
          <p:cNvSpPr/>
          <p:nvPr/>
        </p:nvSpPr>
        <p:spPr>
          <a:xfrm rot="19906569" flipH="1">
            <a:off x="3892975" y="96504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矩形 20"/>
          <p:cNvSpPr/>
          <p:nvPr/>
        </p:nvSpPr>
        <p:spPr>
          <a:xfrm rot="19424918" flipH="1">
            <a:off x="3734099" y="105729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rot="19137712" flipH="1">
            <a:off x="3627830" y="114907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rot="18962223" flipH="1">
            <a:off x="3522893" y="123965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rot="18675017" flipH="1">
            <a:off x="3429900" y="134486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5" name="矩形 24"/>
          <p:cNvSpPr/>
          <p:nvPr/>
        </p:nvSpPr>
        <p:spPr>
          <a:xfrm rot="18116180" flipH="1">
            <a:off x="3339649" y="1463128"/>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矩形 25"/>
          <p:cNvSpPr/>
          <p:nvPr/>
        </p:nvSpPr>
        <p:spPr>
          <a:xfrm rot="17828974" flipH="1">
            <a:off x="3275090" y="158782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7" name="矩形 26"/>
          <p:cNvSpPr/>
          <p:nvPr/>
        </p:nvSpPr>
        <p:spPr>
          <a:xfrm rot="17470662" flipH="1">
            <a:off x="3216250" y="172074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rot="17183456" flipH="1">
            <a:off x="3176103" y="185529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rot="16509140" flipH="1">
            <a:off x="3146398" y="198922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0" name="矩形 29"/>
          <p:cNvSpPr/>
          <p:nvPr/>
        </p:nvSpPr>
        <p:spPr>
          <a:xfrm rot="16155778" flipH="1">
            <a:off x="3137801" y="212937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矩形 30"/>
          <p:cNvSpPr/>
          <p:nvPr/>
        </p:nvSpPr>
        <p:spPr>
          <a:xfrm rot="20965998" flipV="1">
            <a:off x="4776882" y="358876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2" name="矩形 31"/>
          <p:cNvSpPr/>
          <p:nvPr/>
        </p:nvSpPr>
        <p:spPr>
          <a:xfrm rot="20612636" flipV="1">
            <a:off x="4914123" y="355906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rot="20111718" flipV="1">
            <a:off x="5084524" y="349549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rot="19758356" flipV="1">
            <a:off x="5210245" y="343295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5" name="矩形 34"/>
          <p:cNvSpPr/>
          <p:nvPr/>
        </p:nvSpPr>
        <p:spPr>
          <a:xfrm rot="19276705" flipV="1">
            <a:off x="5378459" y="332995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6" name="矩形 35"/>
          <p:cNvSpPr/>
          <p:nvPr/>
        </p:nvSpPr>
        <p:spPr>
          <a:xfrm rot="18989499" flipV="1">
            <a:off x="5480674" y="323368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矩形 36"/>
          <p:cNvSpPr/>
          <p:nvPr/>
        </p:nvSpPr>
        <p:spPr>
          <a:xfrm rot="18814010" flipV="1">
            <a:off x="5574804" y="313895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8" name="矩形 37"/>
          <p:cNvSpPr/>
          <p:nvPr/>
        </p:nvSpPr>
        <p:spPr>
          <a:xfrm rot="18526804" flipV="1">
            <a:off x="5663177" y="302983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9" name="矩形 38"/>
          <p:cNvSpPr/>
          <p:nvPr/>
        </p:nvSpPr>
        <p:spPr>
          <a:xfrm rot="17967967" flipV="1">
            <a:off x="5744551" y="290113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0" name="矩形 39"/>
          <p:cNvSpPr/>
          <p:nvPr/>
        </p:nvSpPr>
        <p:spPr>
          <a:xfrm rot="17680761" flipV="1">
            <a:off x="5803676" y="277377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1" name="矩形 40"/>
          <p:cNvSpPr/>
          <p:nvPr/>
        </p:nvSpPr>
        <p:spPr>
          <a:xfrm rot="17322449" flipV="1">
            <a:off x="5862244" y="261318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矩形 41"/>
          <p:cNvSpPr/>
          <p:nvPr/>
        </p:nvSpPr>
        <p:spPr>
          <a:xfrm rot="17035243" flipV="1">
            <a:off x="5896555" y="247702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rot="16360927" flipV="1">
            <a:off x="5918950" y="230697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4" name="矩形 43"/>
          <p:cNvSpPr/>
          <p:nvPr/>
        </p:nvSpPr>
        <p:spPr>
          <a:xfrm rot="16007565" flipV="1">
            <a:off x="5921499" y="216657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5" name="矩形 44"/>
          <p:cNvSpPr/>
          <p:nvPr/>
        </p:nvSpPr>
        <p:spPr>
          <a:xfrm rot="21451787" flipH="1" flipV="1">
            <a:off x="4589363" y="361017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6" name="矩形 45"/>
          <p:cNvSpPr/>
          <p:nvPr/>
        </p:nvSpPr>
        <p:spPr>
          <a:xfrm rot="205149" flipH="1" flipV="1">
            <a:off x="4448960" y="361220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7" name="矩形 46"/>
          <p:cNvSpPr/>
          <p:nvPr/>
        </p:nvSpPr>
        <p:spPr>
          <a:xfrm rot="706067" flipH="1" flipV="1">
            <a:off x="4267986" y="35853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8" name="矩形 47"/>
          <p:cNvSpPr/>
          <p:nvPr/>
        </p:nvSpPr>
        <p:spPr>
          <a:xfrm rot="1059429" flipH="1" flipV="1">
            <a:off x="4131397" y="355279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p:nvSpPr>
        <p:spPr>
          <a:xfrm rot="1541080" flipH="1" flipV="1">
            <a:off x="3958300" y="349124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矩形 49"/>
          <p:cNvSpPr/>
          <p:nvPr/>
        </p:nvSpPr>
        <p:spPr>
          <a:xfrm rot="1828286" flipH="1" flipV="1">
            <a:off x="3837001" y="342051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p:cNvSpPr/>
          <p:nvPr/>
        </p:nvSpPr>
        <p:spPr>
          <a:xfrm rot="2003775" flipH="1" flipV="1">
            <a:off x="3717234" y="3350708"/>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2" name="矩形 51"/>
          <p:cNvSpPr/>
          <p:nvPr/>
        </p:nvSpPr>
        <p:spPr>
          <a:xfrm rot="2290981" flipH="1" flipV="1">
            <a:off x="3606525" y="326433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3" name="矩形 52"/>
          <p:cNvSpPr/>
          <p:nvPr/>
        </p:nvSpPr>
        <p:spPr>
          <a:xfrm rot="2849818" flipH="1" flipV="1">
            <a:off x="3496116" y="316462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矩形 53"/>
          <p:cNvSpPr/>
          <p:nvPr/>
        </p:nvSpPr>
        <p:spPr>
          <a:xfrm rot="3137024" flipH="1" flipV="1">
            <a:off x="3409785" y="305388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5" name="矩形 54"/>
          <p:cNvSpPr/>
          <p:nvPr/>
        </p:nvSpPr>
        <p:spPr>
          <a:xfrm rot="3495336" flipH="1" flipV="1">
            <a:off x="3313154" y="291126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6" name="矩形 55"/>
          <p:cNvSpPr/>
          <p:nvPr/>
        </p:nvSpPr>
        <p:spPr>
          <a:xfrm rot="3782542" flipH="1" flipV="1">
            <a:off x="3249013" y="27863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7" name="矩形 56"/>
          <p:cNvSpPr/>
          <p:nvPr/>
        </p:nvSpPr>
        <p:spPr>
          <a:xfrm rot="4456858" flipH="1" flipV="1">
            <a:off x="3203834" y="265074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8" name="矩形 57"/>
          <p:cNvSpPr/>
          <p:nvPr/>
        </p:nvSpPr>
        <p:spPr>
          <a:xfrm rot="4810220" flipH="1" flipV="1">
            <a:off x="3169681" y="251454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9" name="矩形 58"/>
          <p:cNvSpPr/>
          <p:nvPr/>
        </p:nvSpPr>
        <p:spPr>
          <a:xfrm rot="4827269" flipH="1" flipV="1">
            <a:off x="3144790" y="2393595"/>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0" name="矩形 59"/>
          <p:cNvSpPr/>
          <p:nvPr/>
        </p:nvSpPr>
        <p:spPr>
          <a:xfrm rot="5180631" flipH="1" flipV="1">
            <a:off x="3125483" y="225451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1" name="矩形 60"/>
          <p:cNvSpPr/>
          <p:nvPr/>
        </p:nvSpPr>
        <p:spPr>
          <a:xfrm>
            <a:off x="3961748" y="1188222"/>
            <a:ext cx="1261997" cy="2400657"/>
          </a:xfrm>
          <a:prstGeom prst="rect">
            <a:avLst/>
          </a:prstGeom>
        </p:spPr>
        <p:txBody>
          <a:bodyPr wrap="none">
            <a:spAutoFit/>
          </a:bodyPr>
          <a:lstStyle/>
          <a:p>
            <a:pPr algn="ctr"/>
            <a:r>
              <a:rPr kumimoji="1" lang="en-US" altLang="zh-CN" sz="15000" b="1" dirty="0">
                <a:solidFill>
                  <a:srgbClr val="FFFFFF"/>
                </a:solidFill>
                <a:effectLst>
                  <a:outerShdw blurRad="50800" dist="38100" dir="5400000" algn="t" rotWithShape="0">
                    <a:prstClr val="black">
                      <a:alpha val="40000"/>
                    </a:prstClr>
                  </a:outerShdw>
                </a:effectLst>
              </a:rPr>
              <a:t>1</a:t>
            </a:r>
            <a:endParaRPr kumimoji="1" lang="zh-CN" altLang="en-US" sz="15000" b="1" dirty="0">
              <a:solidFill>
                <a:srgbClr val="FFFFFF"/>
              </a:solidFill>
              <a:effectLst>
                <a:outerShdw blurRad="50800" dist="38100" dir="5400000" algn="t" rotWithShape="0">
                  <a:prstClr val="black">
                    <a:alpha val="40000"/>
                  </a:prstClr>
                </a:outerShdw>
              </a:effectLst>
            </a:endParaRPr>
          </a:p>
        </p:txBody>
      </p:sp>
      <p:sp>
        <p:nvSpPr>
          <p:cNvPr id="62" name="文本框 61"/>
          <p:cNvSpPr txBox="1"/>
          <p:nvPr/>
        </p:nvSpPr>
        <p:spPr>
          <a:xfrm>
            <a:off x="3700012" y="4154467"/>
            <a:ext cx="1763205" cy="406265"/>
          </a:xfrm>
          <a:prstGeom prst="rect">
            <a:avLst/>
          </a:prstGeom>
          <a:noFill/>
        </p:spPr>
        <p:txBody>
          <a:bodyPr wrap="square" rtlCol="0">
            <a:spAutoFit/>
          </a:bodyPr>
          <a:lstStyle/>
          <a:p>
            <a:pPr algn="ctr">
              <a:lnSpc>
                <a:spcPct val="110000"/>
              </a:lnSpc>
            </a:pPr>
            <a:r>
              <a:rPr kumimoji="1" lang="zh-CN" altLang="en-US" sz="2000" b="1" dirty="0" smtClean="0">
                <a:solidFill>
                  <a:schemeClr val="bg1"/>
                </a:solidFill>
              </a:rPr>
              <a:t>新生来啦</a:t>
            </a:r>
            <a:endParaRPr kumimoji="1" lang="zh-CN" altLang="en-US" sz="20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家庭经济困难新生的助困</a:t>
            </a:r>
            <a:endParaRPr kumimoji="1" lang="en-US" altLang="zh-CN" sz="2400" b="1" dirty="0" smtClean="0">
              <a:solidFill>
                <a:srgbClr val="1187B1"/>
              </a:solidFill>
            </a:endParaRPr>
          </a:p>
        </p:txBody>
      </p:sp>
      <p:sp>
        <p:nvSpPr>
          <p:cNvPr id="3" name="文本框 2"/>
          <p:cNvSpPr txBox="1"/>
          <p:nvPr/>
        </p:nvSpPr>
        <p:spPr>
          <a:xfrm>
            <a:off x="489985" y="1124936"/>
            <a:ext cx="3539967" cy="369332"/>
          </a:xfrm>
          <a:prstGeom prst="rect">
            <a:avLst/>
          </a:prstGeom>
          <a:noFill/>
        </p:spPr>
        <p:txBody>
          <a:bodyPr wrap="square" rtlCol="0">
            <a:spAutoFit/>
          </a:bodyPr>
          <a:lstStyle/>
          <a:p>
            <a:r>
              <a:rPr kumimoji="1" lang="en-US" altLang="zh-CN" b="1" dirty="0" smtClean="0">
                <a:solidFill>
                  <a:srgbClr val="E65B4F"/>
                </a:solidFill>
              </a:rPr>
              <a:t>1</a:t>
            </a:r>
            <a:r>
              <a:rPr kumimoji="1" lang="zh-CN" altLang="en-US" b="1" dirty="0">
                <a:solidFill>
                  <a:srgbClr val="E65B4F"/>
                </a:solidFill>
              </a:rPr>
              <a:t>、学杂费不够</a:t>
            </a:r>
            <a:r>
              <a:rPr kumimoji="1" lang="en-US" altLang="zh-CN" b="1" dirty="0">
                <a:solidFill>
                  <a:srgbClr val="E65B4F"/>
                </a:solidFill>
              </a:rPr>
              <a:t>——</a:t>
            </a:r>
            <a:r>
              <a:rPr kumimoji="1" lang="zh-CN" altLang="en-US" b="1" dirty="0">
                <a:solidFill>
                  <a:srgbClr val="E65B4F"/>
                </a:solidFill>
              </a:rPr>
              <a:t>新生绿色通道</a:t>
            </a:r>
          </a:p>
        </p:txBody>
      </p:sp>
      <p:grpSp>
        <p:nvGrpSpPr>
          <p:cNvPr id="4" name="组 3"/>
          <p:cNvGrpSpPr/>
          <p:nvPr/>
        </p:nvGrpSpPr>
        <p:grpSpPr>
          <a:xfrm>
            <a:off x="6760261" y="3480578"/>
            <a:ext cx="1682925" cy="1349908"/>
            <a:chOff x="301625" y="1724025"/>
            <a:chExt cx="898525" cy="720725"/>
          </a:xfrm>
          <a:solidFill>
            <a:srgbClr val="1187B1"/>
          </a:solidFill>
        </p:grpSpPr>
        <p:sp>
          <p:nvSpPr>
            <p:cNvPr id="5" name="Freeform 92"/>
            <p:cNvSpPr/>
            <p:nvPr/>
          </p:nvSpPr>
          <p:spPr bwMode="auto">
            <a:xfrm>
              <a:off x="927100" y="1743075"/>
              <a:ext cx="200025" cy="200025"/>
            </a:xfrm>
            <a:custGeom>
              <a:avLst/>
              <a:gdLst/>
              <a:ahLst/>
              <a:cxnLst>
                <a:cxn ang="0">
                  <a:pos x="64" y="0"/>
                </a:cxn>
                <a:cxn ang="0">
                  <a:pos x="64" y="0"/>
                </a:cxn>
                <a:cxn ang="0">
                  <a:pos x="76" y="2"/>
                </a:cxn>
                <a:cxn ang="0">
                  <a:pos x="88" y="4"/>
                </a:cxn>
                <a:cxn ang="0">
                  <a:pos x="98" y="10"/>
                </a:cxn>
                <a:cxn ang="0">
                  <a:pos x="108" y="18"/>
                </a:cxn>
                <a:cxn ang="0">
                  <a:pos x="116" y="28"/>
                </a:cxn>
                <a:cxn ang="0">
                  <a:pos x="120" y="38"/>
                </a:cxn>
                <a:cxn ang="0">
                  <a:pos x="124" y="50"/>
                </a:cxn>
                <a:cxn ang="0">
                  <a:pos x="126" y="62"/>
                </a:cxn>
                <a:cxn ang="0">
                  <a:pos x="126" y="62"/>
                </a:cxn>
                <a:cxn ang="0">
                  <a:pos x="124" y="76"/>
                </a:cxn>
                <a:cxn ang="0">
                  <a:pos x="120" y="86"/>
                </a:cxn>
                <a:cxn ang="0">
                  <a:pos x="116" y="98"/>
                </a:cxn>
                <a:cxn ang="0">
                  <a:pos x="108" y="106"/>
                </a:cxn>
                <a:cxn ang="0">
                  <a:pos x="98" y="114"/>
                </a:cxn>
                <a:cxn ang="0">
                  <a:pos x="88" y="120"/>
                </a:cxn>
                <a:cxn ang="0">
                  <a:pos x="76" y="124"/>
                </a:cxn>
                <a:cxn ang="0">
                  <a:pos x="64" y="126"/>
                </a:cxn>
                <a:cxn ang="0">
                  <a:pos x="64" y="126"/>
                </a:cxn>
                <a:cxn ang="0">
                  <a:pos x="50" y="124"/>
                </a:cxn>
                <a:cxn ang="0">
                  <a:pos x="38" y="120"/>
                </a:cxn>
                <a:cxn ang="0">
                  <a:pos x="28" y="114"/>
                </a:cxn>
                <a:cxn ang="0">
                  <a:pos x="18" y="106"/>
                </a:cxn>
                <a:cxn ang="0">
                  <a:pos x="12" y="98"/>
                </a:cxn>
                <a:cxn ang="0">
                  <a:pos x="6" y="86"/>
                </a:cxn>
                <a:cxn ang="0">
                  <a:pos x="2" y="76"/>
                </a:cxn>
                <a:cxn ang="0">
                  <a:pos x="0" y="62"/>
                </a:cxn>
                <a:cxn ang="0">
                  <a:pos x="0" y="62"/>
                </a:cxn>
                <a:cxn ang="0">
                  <a:pos x="2" y="50"/>
                </a:cxn>
                <a:cxn ang="0">
                  <a:pos x="6" y="38"/>
                </a:cxn>
                <a:cxn ang="0">
                  <a:pos x="12" y="28"/>
                </a:cxn>
                <a:cxn ang="0">
                  <a:pos x="18" y="18"/>
                </a:cxn>
                <a:cxn ang="0">
                  <a:pos x="28" y="10"/>
                </a:cxn>
                <a:cxn ang="0">
                  <a:pos x="38" y="4"/>
                </a:cxn>
                <a:cxn ang="0">
                  <a:pos x="50" y="2"/>
                </a:cxn>
                <a:cxn ang="0">
                  <a:pos x="64" y="0"/>
                </a:cxn>
                <a:cxn ang="0">
                  <a:pos x="64" y="0"/>
                </a:cxn>
              </a:cxnLst>
              <a:rect l="0" t="0" r="r" b="b"/>
              <a:pathLst>
                <a:path w="126" h="126">
                  <a:moveTo>
                    <a:pt x="64" y="0"/>
                  </a:moveTo>
                  <a:lnTo>
                    <a:pt x="64" y="0"/>
                  </a:lnTo>
                  <a:lnTo>
                    <a:pt x="76" y="2"/>
                  </a:lnTo>
                  <a:lnTo>
                    <a:pt x="88" y="4"/>
                  </a:lnTo>
                  <a:lnTo>
                    <a:pt x="98" y="10"/>
                  </a:lnTo>
                  <a:lnTo>
                    <a:pt x="108" y="18"/>
                  </a:lnTo>
                  <a:lnTo>
                    <a:pt x="116" y="28"/>
                  </a:lnTo>
                  <a:lnTo>
                    <a:pt x="120" y="38"/>
                  </a:lnTo>
                  <a:lnTo>
                    <a:pt x="124" y="50"/>
                  </a:lnTo>
                  <a:lnTo>
                    <a:pt x="126" y="62"/>
                  </a:lnTo>
                  <a:lnTo>
                    <a:pt x="126" y="62"/>
                  </a:lnTo>
                  <a:lnTo>
                    <a:pt x="124" y="76"/>
                  </a:lnTo>
                  <a:lnTo>
                    <a:pt x="120" y="86"/>
                  </a:lnTo>
                  <a:lnTo>
                    <a:pt x="116" y="98"/>
                  </a:lnTo>
                  <a:lnTo>
                    <a:pt x="108" y="106"/>
                  </a:lnTo>
                  <a:lnTo>
                    <a:pt x="98" y="114"/>
                  </a:lnTo>
                  <a:lnTo>
                    <a:pt x="88" y="120"/>
                  </a:lnTo>
                  <a:lnTo>
                    <a:pt x="76" y="124"/>
                  </a:lnTo>
                  <a:lnTo>
                    <a:pt x="64" y="126"/>
                  </a:lnTo>
                  <a:lnTo>
                    <a:pt x="64" y="126"/>
                  </a:lnTo>
                  <a:lnTo>
                    <a:pt x="50" y="124"/>
                  </a:lnTo>
                  <a:lnTo>
                    <a:pt x="38" y="120"/>
                  </a:lnTo>
                  <a:lnTo>
                    <a:pt x="28" y="114"/>
                  </a:lnTo>
                  <a:lnTo>
                    <a:pt x="18" y="106"/>
                  </a:lnTo>
                  <a:lnTo>
                    <a:pt x="12" y="98"/>
                  </a:lnTo>
                  <a:lnTo>
                    <a:pt x="6" y="86"/>
                  </a:lnTo>
                  <a:lnTo>
                    <a:pt x="2" y="76"/>
                  </a:lnTo>
                  <a:lnTo>
                    <a:pt x="0" y="62"/>
                  </a:lnTo>
                  <a:lnTo>
                    <a:pt x="0" y="62"/>
                  </a:lnTo>
                  <a:lnTo>
                    <a:pt x="2" y="50"/>
                  </a:lnTo>
                  <a:lnTo>
                    <a:pt x="6" y="38"/>
                  </a:lnTo>
                  <a:lnTo>
                    <a:pt x="12" y="28"/>
                  </a:lnTo>
                  <a:lnTo>
                    <a:pt x="18" y="18"/>
                  </a:lnTo>
                  <a:lnTo>
                    <a:pt x="28" y="10"/>
                  </a:lnTo>
                  <a:lnTo>
                    <a:pt x="38" y="4"/>
                  </a:lnTo>
                  <a:lnTo>
                    <a:pt x="50" y="2"/>
                  </a:lnTo>
                  <a:lnTo>
                    <a:pt x="64" y="0"/>
                  </a:lnTo>
                  <a:lnTo>
                    <a:pt x="64"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6" name="Freeform 93"/>
            <p:cNvSpPr/>
            <p:nvPr/>
          </p:nvSpPr>
          <p:spPr bwMode="auto">
            <a:xfrm>
              <a:off x="365125" y="1825625"/>
              <a:ext cx="165100" cy="165100"/>
            </a:xfrm>
            <a:custGeom>
              <a:avLst/>
              <a:gdLst/>
              <a:ahLst/>
              <a:cxnLst>
                <a:cxn ang="0">
                  <a:pos x="52" y="0"/>
                </a:cxn>
                <a:cxn ang="0">
                  <a:pos x="52" y="0"/>
                </a:cxn>
                <a:cxn ang="0">
                  <a:pos x="62" y="0"/>
                </a:cxn>
                <a:cxn ang="0">
                  <a:pos x="72" y="4"/>
                </a:cxn>
                <a:cxn ang="0">
                  <a:pos x="82" y="8"/>
                </a:cxn>
                <a:cxn ang="0">
                  <a:pos x="90" y="14"/>
                </a:cxn>
                <a:cxn ang="0">
                  <a:pos x="96" y="22"/>
                </a:cxn>
                <a:cxn ang="0">
                  <a:pos x="100" y="32"/>
                </a:cxn>
                <a:cxn ang="0">
                  <a:pos x="104" y="42"/>
                </a:cxn>
                <a:cxn ang="0">
                  <a:pos x="104" y="52"/>
                </a:cxn>
                <a:cxn ang="0">
                  <a:pos x="104" y="52"/>
                </a:cxn>
                <a:cxn ang="0">
                  <a:pos x="104" y="62"/>
                </a:cxn>
                <a:cxn ang="0">
                  <a:pos x="100" y="72"/>
                </a:cxn>
                <a:cxn ang="0">
                  <a:pos x="96" y="82"/>
                </a:cxn>
                <a:cxn ang="0">
                  <a:pos x="90" y="90"/>
                </a:cxn>
                <a:cxn ang="0">
                  <a:pos x="82" y="96"/>
                </a:cxn>
                <a:cxn ang="0">
                  <a:pos x="72" y="100"/>
                </a:cxn>
                <a:cxn ang="0">
                  <a:pos x="62" y="104"/>
                </a:cxn>
                <a:cxn ang="0">
                  <a:pos x="52" y="104"/>
                </a:cxn>
                <a:cxn ang="0">
                  <a:pos x="52" y="104"/>
                </a:cxn>
                <a:cxn ang="0">
                  <a:pos x="42" y="104"/>
                </a:cxn>
                <a:cxn ang="0">
                  <a:pos x="32" y="100"/>
                </a:cxn>
                <a:cxn ang="0">
                  <a:pos x="22" y="96"/>
                </a:cxn>
                <a:cxn ang="0">
                  <a:pos x="14" y="90"/>
                </a:cxn>
                <a:cxn ang="0">
                  <a:pos x="8" y="82"/>
                </a:cxn>
                <a:cxn ang="0">
                  <a:pos x="4" y="72"/>
                </a:cxn>
                <a:cxn ang="0">
                  <a:pos x="0" y="62"/>
                </a:cxn>
                <a:cxn ang="0">
                  <a:pos x="0" y="52"/>
                </a:cxn>
                <a:cxn ang="0">
                  <a:pos x="0" y="52"/>
                </a:cxn>
                <a:cxn ang="0">
                  <a:pos x="0" y="42"/>
                </a:cxn>
                <a:cxn ang="0">
                  <a:pos x="4" y="32"/>
                </a:cxn>
                <a:cxn ang="0">
                  <a:pos x="8" y="22"/>
                </a:cxn>
                <a:cxn ang="0">
                  <a:pos x="14" y="14"/>
                </a:cxn>
                <a:cxn ang="0">
                  <a:pos x="22" y="8"/>
                </a:cxn>
                <a:cxn ang="0">
                  <a:pos x="32" y="4"/>
                </a:cxn>
                <a:cxn ang="0">
                  <a:pos x="42" y="0"/>
                </a:cxn>
                <a:cxn ang="0">
                  <a:pos x="52" y="0"/>
                </a:cxn>
                <a:cxn ang="0">
                  <a:pos x="52" y="0"/>
                </a:cxn>
              </a:cxnLst>
              <a:rect l="0" t="0" r="r" b="b"/>
              <a:pathLst>
                <a:path w="104" h="104">
                  <a:moveTo>
                    <a:pt x="52" y="0"/>
                  </a:moveTo>
                  <a:lnTo>
                    <a:pt x="52" y="0"/>
                  </a:lnTo>
                  <a:lnTo>
                    <a:pt x="62" y="0"/>
                  </a:lnTo>
                  <a:lnTo>
                    <a:pt x="72" y="4"/>
                  </a:lnTo>
                  <a:lnTo>
                    <a:pt x="82" y="8"/>
                  </a:lnTo>
                  <a:lnTo>
                    <a:pt x="90" y="14"/>
                  </a:lnTo>
                  <a:lnTo>
                    <a:pt x="96" y="22"/>
                  </a:lnTo>
                  <a:lnTo>
                    <a:pt x="100" y="32"/>
                  </a:lnTo>
                  <a:lnTo>
                    <a:pt x="104" y="42"/>
                  </a:lnTo>
                  <a:lnTo>
                    <a:pt x="104" y="52"/>
                  </a:lnTo>
                  <a:lnTo>
                    <a:pt x="104" y="52"/>
                  </a:lnTo>
                  <a:lnTo>
                    <a:pt x="104" y="62"/>
                  </a:lnTo>
                  <a:lnTo>
                    <a:pt x="100" y="72"/>
                  </a:lnTo>
                  <a:lnTo>
                    <a:pt x="96" y="82"/>
                  </a:lnTo>
                  <a:lnTo>
                    <a:pt x="90" y="90"/>
                  </a:lnTo>
                  <a:lnTo>
                    <a:pt x="82" y="96"/>
                  </a:lnTo>
                  <a:lnTo>
                    <a:pt x="72" y="100"/>
                  </a:lnTo>
                  <a:lnTo>
                    <a:pt x="62" y="104"/>
                  </a:lnTo>
                  <a:lnTo>
                    <a:pt x="52" y="104"/>
                  </a:lnTo>
                  <a:lnTo>
                    <a:pt x="52" y="104"/>
                  </a:lnTo>
                  <a:lnTo>
                    <a:pt x="42" y="104"/>
                  </a:lnTo>
                  <a:lnTo>
                    <a:pt x="32" y="100"/>
                  </a:lnTo>
                  <a:lnTo>
                    <a:pt x="22" y="96"/>
                  </a:lnTo>
                  <a:lnTo>
                    <a:pt x="14" y="90"/>
                  </a:lnTo>
                  <a:lnTo>
                    <a:pt x="8" y="82"/>
                  </a:lnTo>
                  <a:lnTo>
                    <a:pt x="4" y="72"/>
                  </a:lnTo>
                  <a:lnTo>
                    <a:pt x="0" y="62"/>
                  </a:lnTo>
                  <a:lnTo>
                    <a:pt x="0" y="52"/>
                  </a:lnTo>
                  <a:lnTo>
                    <a:pt x="0" y="52"/>
                  </a:lnTo>
                  <a:lnTo>
                    <a:pt x="0" y="42"/>
                  </a:lnTo>
                  <a:lnTo>
                    <a:pt x="4" y="32"/>
                  </a:lnTo>
                  <a:lnTo>
                    <a:pt x="8" y="22"/>
                  </a:lnTo>
                  <a:lnTo>
                    <a:pt x="14" y="14"/>
                  </a:lnTo>
                  <a:lnTo>
                    <a:pt x="22" y="8"/>
                  </a:lnTo>
                  <a:lnTo>
                    <a:pt x="32" y="4"/>
                  </a:lnTo>
                  <a:lnTo>
                    <a:pt x="42" y="0"/>
                  </a:lnTo>
                  <a:lnTo>
                    <a:pt x="52" y="0"/>
                  </a:lnTo>
                  <a:lnTo>
                    <a:pt x="52"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7" name="Freeform 94"/>
            <p:cNvSpPr/>
            <p:nvPr/>
          </p:nvSpPr>
          <p:spPr bwMode="auto">
            <a:xfrm>
              <a:off x="546100" y="2085975"/>
              <a:ext cx="47625" cy="123825"/>
            </a:xfrm>
            <a:custGeom>
              <a:avLst/>
              <a:gdLst/>
              <a:ahLst/>
              <a:cxnLst>
                <a:cxn ang="0">
                  <a:pos x="2" y="68"/>
                </a:cxn>
                <a:cxn ang="0">
                  <a:pos x="2" y="68"/>
                </a:cxn>
                <a:cxn ang="0">
                  <a:pos x="4" y="72"/>
                </a:cxn>
                <a:cxn ang="0">
                  <a:pos x="8" y="76"/>
                </a:cxn>
                <a:cxn ang="0">
                  <a:pos x="12" y="78"/>
                </a:cxn>
                <a:cxn ang="0">
                  <a:pos x="18" y="78"/>
                </a:cxn>
                <a:cxn ang="0">
                  <a:pos x="18" y="78"/>
                </a:cxn>
                <a:cxn ang="0">
                  <a:pos x="24" y="76"/>
                </a:cxn>
                <a:cxn ang="0">
                  <a:pos x="26" y="72"/>
                </a:cxn>
                <a:cxn ang="0">
                  <a:pos x="30" y="68"/>
                </a:cxn>
                <a:cxn ang="0">
                  <a:pos x="30" y="62"/>
                </a:cxn>
                <a:cxn ang="0">
                  <a:pos x="30" y="62"/>
                </a:cxn>
                <a:cxn ang="0">
                  <a:pos x="24" y="38"/>
                </a:cxn>
                <a:cxn ang="0">
                  <a:pos x="20" y="20"/>
                </a:cxn>
                <a:cxn ang="0">
                  <a:pos x="14" y="0"/>
                </a:cxn>
                <a:cxn ang="0">
                  <a:pos x="14" y="0"/>
                </a:cxn>
                <a:cxn ang="0">
                  <a:pos x="6" y="30"/>
                </a:cxn>
                <a:cxn ang="0">
                  <a:pos x="0" y="56"/>
                </a:cxn>
                <a:cxn ang="0">
                  <a:pos x="0" y="56"/>
                </a:cxn>
                <a:cxn ang="0">
                  <a:pos x="2" y="68"/>
                </a:cxn>
                <a:cxn ang="0">
                  <a:pos x="2" y="68"/>
                </a:cxn>
              </a:cxnLst>
              <a:rect l="0" t="0" r="r" b="b"/>
              <a:pathLst>
                <a:path w="30" h="78">
                  <a:moveTo>
                    <a:pt x="2" y="68"/>
                  </a:moveTo>
                  <a:lnTo>
                    <a:pt x="2" y="68"/>
                  </a:lnTo>
                  <a:lnTo>
                    <a:pt x="4" y="72"/>
                  </a:lnTo>
                  <a:lnTo>
                    <a:pt x="8" y="76"/>
                  </a:lnTo>
                  <a:lnTo>
                    <a:pt x="12" y="78"/>
                  </a:lnTo>
                  <a:lnTo>
                    <a:pt x="18" y="78"/>
                  </a:lnTo>
                  <a:lnTo>
                    <a:pt x="18" y="78"/>
                  </a:lnTo>
                  <a:lnTo>
                    <a:pt x="24" y="76"/>
                  </a:lnTo>
                  <a:lnTo>
                    <a:pt x="26" y="72"/>
                  </a:lnTo>
                  <a:lnTo>
                    <a:pt x="30" y="68"/>
                  </a:lnTo>
                  <a:lnTo>
                    <a:pt x="30" y="62"/>
                  </a:lnTo>
                  <a:lnTo>
                    <a:pt x="30" y="62"/>
                  </a:lnTo>
                  <a:lnTo>
                    <a:pt x="24" y="38"/>
                  </a:lnTo>
                  <a:lnTo>
                    <a:pt x="20" y="20"/>
                  </a:lnTo>
                  <a:lnTo>
                    <a:pt x="14" y="0"/>
                  </a:lnTo>
                  <a:lnTo>
                    <a:pt x="14" y="0"/>
                  </a:lnTo>
                  <a:lnTo>
                    <a:pt x="6" y="30"/>
                  </a:lnTo>
                  <a:lnTo>
                    <a:pt x="0" y="56"/>
                  </a:lnTo>
                  <a:lnTo>
                    <a:pt x="0" y="56"/>
                  </a:lnTo>
                  <a:lnTo>
                    <a:pt x="2" y="68"/>
                  </a:lnTo>
                  <a:lnTo>
                    <a:pt x="2" y="6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 name="Freeform 95"/>
            <p:cNvSpPr/>
            <p:nvPr/>
          </p:nvSpPr>
          <p:spPr bwMode="auto">
            <a:xfrm>
              <a:off x="301625" y="2006600"/>
              <a:ext cx="244475" cy="368300"/>
            </a:xfrm>
            <a:custGeom>
              <a:avLst/>
              <a:gdLst/>
              <a:ahLst/>
              <a:cxnLst>
                <a:cxn ang="0">
                  <a:pos x="138" y="146"/>
                </a:cxn>
                <a:cxn ang="0">
                  <a:pos x="130" y="132"/>
                </a:cxn>
                <a:cxn ang="0">
                  <a:pos x="130" y="116"/>
                </a:cxn>
                <a:cxn ang="0">
                  <a:pos x="134" y="92"/>
                </a:cxn>
                <a:cxn ang="0">
                  <a:pos x="140" y="62"/>
                </a:cxn>
                <a:cxn ang="0">
                  <a:pos x="140" y="56"/>
                </a:cxn>
                <a:cxn ang="0">
                  <a:pos x="142" y="60"/>
                </a:cxn>
                <a:cxn ang="0">
                  <a:pos x="148" y="42"/>
                </a:cxn>
                <a:cxn ang="0">
                  <a:pos x="154" y="22"/>
                </a:cxn>
                <a:cxn ang="0">
                  <a:pos x="144" y="12"/>
                </a:cxn>
                <a:cxn ang="0">
                  <a:pos x="122" y="4"/>
                </a:cxn>
                <a:cxn ang="0">
                  <a:pos x="92" y="0"/>
                </a:cxn>
                <a:cxn ang="0">
                  <a:pos x="62" y="4"/>
                </a:cxn>
                <a:cxn ang="0">
                  <a:pos x="40" y="12"/>
                </a:cxn>
                <a:cxn ang="0">
                  <a:pos x="30" y="20"/>
                </a:cxn>
                <a:cxn ang="0">
                  <a:pos x="18" y="46"/>
                </a:cxn>
                <a:cxn ang="0">
                  <a:pos x="4" y="92"/>
                </a:cxn>
                <a:cxn ang="0">
                  <a:pos x="0" y="112"/>
                </a:cxn>
                <a:cxn ang="0">
                  <a:pos x="2" y="124"/>
                </a:cxn>
                <a:cxn ang="0">
                  <a:pos x="12" y="128"/>
                </a:cxn>
                <a:cxn ang="0">
                  <a:pos x="14" y="128"/>
                </a:cxn>
                <a:cxn ang="0">
                  <a:pos x="18" y="128"/>
                </a:cxn>
                <a:cxn ang="0">
                  <a:pos x="26" y="122"/>
                </a:cxn>
                <a:cxn ang="0">
                  <a:pos x="28" y="116"/>
                </a:cxn>
                <a:cxn ang="0">
                  <a:pos x="44" y="52"/>
                </a:cxn>
                <a:cxn ang="0">
                  <a:pos x="44" y="62"/>
                </a:cxn>
                <a:cxn ang="0">
                  <a:pos x="44" y="102"/>
                </a:cxn>
                <a:cxn ang="0">
                  <a:pos x="44" y="102"/>
                </a:cxn>
                <a:cxn ang="0">
                  <a:pos x="46" y="216"/>
                </a:cxn>
                <a:cxn ang="0">
                  <a:pos x="48" y="222"/>
                </a:cxn>
                <a:cxn ang="0">
                  <a:pos x="58" y="230"/>
                </a:cxn>
                <a:cxn ang="0">
                  <a:pos x="64" y="232"/>
                </a:cxn>
                <a:cxn ang="0">
                  <a:pos x="64" y="232"/>
                </a:cxn>
                <a:cxn ang="0">
                  <a:pos x="76" y="226"/>
                </a:cxn>
                <a:cxn ang="0">
                  <a:pos x="80" y="214"/>
                </a:cxn>
                <a:cxn ang="0">
                  <a:pos x="78" y="168"/>
                </a:cxn>
                <a:cxn ang="0">
                  <a:pos x="76" y="122"/>
                </a:cxn>
                <a:cxn ang="0">
                  <a:pos x="106" y="122"/>
                </a:cxn>
                <a:cxn ang="0">
                  <a:pos x="106" y="168"/>
                </a:cxn>
                <a:cxn ang="0">
                  <a:pos x="104" y="214"/>
                </a:cxn>
                <a:cxn ang="0">
                  <a:pos x="108" y="226"/>
                </a:cxn>
                <a:cxn ang="0">
                  <a:pos x="118" y="232"/>
                </a:cxn>
                <a:cxn ang="0">
                  <a:pos x="120" y="232"/>
                </a:cxn>
                <a:cxn ang="0">
                  <a:pos x="126" y="230"/>
                </a:cxn>
                <a:cxn ang="0">
                  <a:pos x="134" y="222"/>
                </a:cxn>
                <a:cxn ang="0">
                  <a:pos x="136" y="216"/>
                </a:cxn>
                <a:cxn ang="0">
                  <a:pos x="140" y="148"/>
                </a:cxn>
                <a:cxn ang="0">
                  <a:pos x="138" y="146"/>
                </a:cxn>
              </a:cxnLst>
              <a:rect l="0" t="0" r="r" b="b"/>
              <a:pathLst>
                <a:path w="154" h="232">
                  <a:moveTo>
                    <a:pt x="138" y="146"/>
                  </a:moveTo>
                  <a:lnTo>
                    <a:pt x="138" y="146"/>
                  </a:lnTo>
                  <a:lnTo>
                    <a:pt x="134" y="140"/>
                  </a:lnTo>
                  <a:lnTo>
                    <a:pt x="130" y="132"/>
                  </a:lnTo>
                  <a:lnTo>
                    <a:pt x="130" y="124"/>
                  </a:lnTo>
                  <a:lnTo>
                    <a:pt x="130" y="116"/>
                  </a:lnTo>
                  <a:lnTo>
                    <a:pt x="130" y="116"/>
                  </a:lnTo>
                  <a:lnTo>
                    <a:pt x="134" y="92"/>
                  </a:lnTo>
                  <a:lnTo>
                    <a:pt x="140" y="66"/>
                  </a:lnTo>
                  <a:lnTo>
                    <a:pt x="140" y="62"/>
                  </a:lnTo>
                  <a:lnTo>
                    <a:pt x="140" y="62"/>
                  </a:lnTo>
                  <a:lnTo>
                    <a:pt x="140" y="56"/>
                  </a:lnTo>
                  <a:lnTo>
                    <a:pt x="140" y="56"/>
                  </a:lnTo>
                  <a:lnTo>
                    <a:pt x="142" y="60"/>
                  </a:lnTo>
                  <a:lnTo>
                    <a:pt x="142" y="60"/>
                  </a:lnTo>
                  <a:lnTo>
                    <a:pt x="148" y="42"/>
                  </a:lnTo>
                  <a:lnTo>
                    <a:pt x="154" y="22"/>
                  </a:lnTo>
                  <a:lnTo>
                    <a:pt x="154" y="22"/>
                  </a:lnTo>
                  <a:lnTo>
                    <a:pt x="144" y="12"/>
                  </a:lnTo>
                  <a:lnTo>
                    <a:pt x="144" y="12"/>
                  </a:lnTo>
                  <a:lnTo>
                    <a:pt x="134" y="8"/>
                  </a:lnTo>
                  <a:lnTo>
                    <a:pt x="122" y="4"/>
                  </a:lnTo>
                  <a:lnTo>
                    <a:pt x="108" y="2"/>
                  </a:lnTo>
                  <a:lnTo>
                    <a:pt x="92" y="0"/>
                  </a:lnTo>
                  <a:lnTo>
                    <a:pt x="76" y="2"/>
                  </a:lnTo>
                  <a:lnTo>
                    <a:pt x="62" y="4"/>
                  </a:lnTo>
                  <a:lnTo>
                    <a:pt x="50" y="8"/>
                  </a:lnTo>
                  <a:lnTo>
                    <a:pt x="40" y="12"/>
                  </a:lnTo>
                  <a:lnTo>
                    <a:pt x="40" y="12"/>
                  </a:lnTo>
                  <a:lnTo>
                    <a:pt x="30" y="20"/>
                  </a:lnTo>
                  <a:lnTo>
                    <a:pt x="24" y="32"/>
                  </a:lnTo>
                  <a:lnTo>
                    <a:pt x="18" y="46"/>
                  </a:lnTo>
                  <a:lnTo>
                    <a:pt x="12" y="62"/>
                  </a:lnTo>
                  <a:lnTo>
                    <a:pt x="4" y="92"/>
                  </a:lnTo>
                  <a:lnTo>
                    <a:pt x="0" y="112"/>
                  </a:lnTo>
                  <a:lnTo>
                    <a:pt x="0" y="112"/>
                  </a:lnTo>
                  <a:lnTo>
                    <a:pt x="0" y="118"/>
                  </a:lnTo>
                  <a:lnTo>
                    <a:pt x="2" y="124"/>
                  </a:lnTo>
                  <a:lnTo>
                    <a:pt x="6" y="126"/>
                  </a:lnTo>
                  <a:lnTo>
                    <a:pt x="12" y="128"/>
                  </a:lnTo>
                  <a:lnTo>
                    <a:pt x="12" y="128"/>
                  </a:lnTo>
                  <a:lnTo>
                    <a:pt x="14" y="128"/>
                  </a:lnTo>
                  <a:lnTo>
                    <a:pt x="14" y="128"/>
                  </a:lnTo>
                  <a:lnTo>
                    <a:pt x="18" y="128"/>
                  </a:lnTo>
                  <a:lnTo>
                    <a:pt x="24" y="126"/>
                  </a:lnTo>
                  <a:lnTo>
                    <a:pt x="26" y="122"/>
                  </a:lnTo>
                  <a:lnTo>
                    <a:pt x="28" y="116"/>
                  </a:lnTo>
                  <a:lnTo>
                    <a:pt x="28" y="116"/>
                  </a:lnTo>
                  <a:lnTo>
                    <a:pt x="34" y="82"/>
                  </a:lnTo>
                  <a:lnTo>
                    <a:pt x="44" y="52"/>
                  </a:lnTo>
                  <a:lnTo>
                    <a:pt x="44" y="52"/>
                  </a:lnTo>
                  <a:lnTo>
                    <a:pt x="44" y="62"/>
                  </a:lnTo>
                  <a:lnTo>
                    <a:pt x="44" y="102"/>
                  </a:lnTo>
                  <a:lnTo>
                    <a:pt x="44" y="102"/>
                  </a:lnTo>
                  <a:lnTo>
                    <a:pt x="44" y="102"/>
                  </a:lnTo>
                  <a:lnTo>
                    <a:pt x="44" y="102"/>
                  </a:lnTo>
                  <a:lnTo>
                    <a:pt x="44" y="162"/>
                  </a:lnTo>
                  <a:lnTo>
                    <a:pt x="46" y="216"/>
                  </a:lnTo>
                  <a:lnTo>
                    <a:pt x="46" y="216"/>
                  </a:lnTo>
                  <a:lnTo>
                    <a:pt x="48" y="222"/>
                  </a:lnTo>
                  <a:lnTo>
                    <a:pt x="52" y="228"/>
                  </a:lnTo>
                  <a:lnTo>
                    <a:pt x="58" y="230"/>
                  </a:lnTo>
                  <a:lnTo>
                    <a:pt x="64" y="232"/>
                  </a:lnTo>
                  <a:lnTo>
                    <a:pt x="64" y="232"/>
                  </a:lnTo>
                  <a:lnTo>
                    <a:pt x="64" y="232"/>
                  </a:lnTo>
                  <a:lnTo>
                    <a:pt x="64" y="232"/>
                  </a:lnTo>
                  <a:lnTo>
                    <a:pt x="70" y="230"/>
                  </a:lnTo>
                  <a:lnTo>
                    <a:pt x="76" y="226"/>
                  </a:lnTo>
                  <a:lnTo>
                    <a:pt x="80" y="220"/>
                  </a:lnTo>
                  <a:lnTo>
                    <a:pt x="80" y="214"/>
                  </a:lnTo>
                  <a:lnTo>
                    <a:pt x="80" y="214"/>
                  </a:lnTo>
                  <a:lnTo>
                    <a:pt x="78" y="168"/>
                  </a:lnTo>
                  <a:lnTo>
                    <a:pt x="76" y="122"/>
                  </a:lnTo>
                  <a:lnTo>
                    <a:pt x="76" y="122"/>
                  </a:lnTo>
                  <a:lnTo>
                    <a:pt x="92" y="122"/>
                  </a:lnTo>
                  <a:lnTo>
                    <a:pt x="106" y="122"/>
                  </a:lnTo>
                  <a:lnTo>
                    <a:pt x="106" y="122"/>
                  </a:lnTo>
                  <a:lnTo>
                    <a:pt x="106" y="168"/>
                  </a:lnTo>
                  <a:lnTo>
                    <a:pt x="104" y="214"/>
                  </a:lnTo>
                  <a:lnTo>
                    <a:pt x="104" y="214"/>
                  </a:lnTo>
                  <a:lnTo>
                    <a:pt x="104" y="220"/>
                  </a:lnTo>
                  <a:lnTo>
                    <a:pt x="108" y="226"/>
                  </a:lnTo>
                  <a:lnTo>
                    <a:pt x="112" y="230"/>
                  </a:lnTo>
                  <a:lnTo>
                    <a:pt x="118" y="232"/>
                  </a:lnTo>
                  <a:lnTo>
                    <a:pt x="118" y="232"/>
                  </a:lnTo>
                  <a:lnTo>
                    <a:pt x="120" y="232"/>
                  </a:lnTo>
                  <a:lnTo>
                    <a:pt x="120" y="232"/>
                  </a:lnTo>
                  <a:lnTo>
                    <a:pt x="126" y="230"/>
                  </a:lnTo>
                  <a:lnTo>
                    <a:pt x="132" y="228"/>
                  </a:lnTo>
                  <a:lnTo>
                    <a:pt x="134" y="222"/>
                  </a:lnTo>
                  <a:lnTo>
                    <a:pt x="136" y="216"/>
                  </a:lnTo>
                  <a:lnTo>
                    <a:pt x="136" y="216"/>
                  </a:lnTo>
                  <a:lnTo>
                    <a:pt x="140" y="148"/>
                  </a:lnTo>
                  <a:lnTo>
                    <a:pt x="140" y="148"/>
                  </a:lnTo>
                  <a:lnTo>
                    <a:pt x="138" y="146"/>
                  </a:lnTo>
                  <a:lnTo>
                    <a:pt x="138" y="14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9" name="Freeform 96"/>
            <p:cNvSpPr/>
            <p:nvPr/>
          </p:nvSpPr>
          <p:spPr bwMode="auto">
            <a:xfrm>
              <a:off x="901700" y="1962150"/>
              <a:ext cx="298450" cy="434975"/>
            </a:xfrm>
            <a:custGeom>
              <a:avLst/>
              <a:gdLst/>
              <a:ahLst/>
              <a:cxnLst>
                <a:cxn ang="0">
                  <a:pos x="142" y="14"/>
                </a:cxn>
                <a:cxn ang="0">
                  <a:pos x="116" y="2"/>
                </a:cxn>
                <a:cxn ang="0">
                  <a:pos x="80" y="0"/>
                </a:cxn>
                <a:cxn ang="0">
                  <a:pos x="44" y="2"/>
                </a:cxn>
                <a:cxn ang="0">
                  <a:pos x="18" y="12"/>
                </a:cxn>
                <a:cxn ang="0">
                  <a:pos x="8" y="20"/>
                </a:cxn>
                <a:cxn ang="0">
                  <a:pos x="0" y="30"/>
                </a:cxn>
                <a:cxn ang="0">
                  <a:pos x="18" y="72"/>
                </a:cxn>
                <a:cxn ang="0">
                  <a:pos x="22" y="62"/>
                </a:cxn>
                <a:cxn ang="0">
                  <a:pos x="22" y="72"/>
                </a:cxn>
                <a:cxn ang="0">
                  <a:pos x="22" y="84"/>
                </a:cxn>
                <a:cxn ang="0">
                  <a:pos x="36" y="144"/>
                </a:cxn>
                <a:cxn ang="0">
                  <a:pos x="36" y="154"/>
                </a:cxn>
                <a:cxn ang="0">
                  <a:pos x="28" y="172"/>
                </a:cxn>
                <a:cxn ang="0">
                  <a:pos x="22" y="180"/>
                </a:cxn>
                <a:cxn ang="0">
                  <a:pos x="26" y="256"/>
                </a:cxn>
                <a:cxn ang="0">
                  <a:pos x="32" y="270"/>
                </a:cxn>
                <a:cxn ang="0">
                  <a:pos x="46" y="274"/>
                </a:cxn>
                <a:cxn ang="0">
                  <a:pos x="46" y="274"/>
                </a:cxn>
                <a:cxn ang="0">
                  <a:pos x="54" y="272"/>
                </a:cxn>
                <a:cxn ang="0">
                  <a:pos x="64" y="262"/>
                </a:cxn>
                <a:cxn ang="0">
                  <a:pos x="66" y="254"/>
                </a:cxn>
                <a:cxn ang="0">
                  <a:pos x="62" y="142"/>
                </a:cxn>
                <a:cxn ang="0">
                  <a:pos x="78" y="144"/>
                </a:cxn>
                <a:cxn ang="0">
                  <a:pos x="96" y="142"/>
                </a:cxn>
                <a:cxn ang="0">
                  <a:pos x="92" y="254"/>
                </a:cxn>
                <a:cxn ang="0">
                  <a:pos x="94" y="262"/>
                </a:cxn>
                <a:cxn ang="0">
                  <a:pos x="104" y="272"/>
                </a:cxn>
                <a:cxn ang="0">
                  <a:pos x="112" y="274"/>
                </a:cxn>
                <a:cxn ang="0">
                  <a:pos x="112" y="274"/>
                </a:cxn>
                <a:cxn ang="0">
                  <a:pos x="126" y="270"/>
                </a:cxn>
                <a:cxn ang="0">
                  <a:pos x="132" y="256"/>
                </a:cxn>
                <a:cxn ang="0">
                  <a:pos x="136" y="190"/>
                </a:cxn>
                <a:cxn ang="0">
                  <a:pos x="136" y="122"/>
                </a:cxn>
                <a:cxn ang="0">
                  <a:pos x="136" y="72"/>
                </a:cxn>
                <a:cxn ang="0">
                  <a:pos x="136" y="64"/>
                </a:cxn>
                <a:cxn ang="0">
                  <a:pos x="148" y="100"/>
                </a:cxn>
                <a:cxn ang="0">
                  <a:pos x="156" y="138"/>
                </a:cxn>
                <a:cxn ang="0">
                  <a:pos x="162" y="148"/>
                </a:cxn>
                <a:cxn ang="0">
                  <a:pos x="174" y="152"/>
                </a:cxn>
                <a:cxn ang="0">
                  <a:pos x="180" y="148"/>
                </a:cxn>
                <a:cxn ang="0">
                  <a:pos x="188" y="138"/>
                </a:cxn>
                <a:cxn ang="0">
                  <a:pos x="188" y="132"/>
                </a:cxn>
                <a:cxn ang="0">
                  <a:pos x="174" y="76"/>
                </a:cxn>
                <a:cxn ang="0">
                  <a:pos x="160" y="38"/>
                </a:cxn>
                <a:cxn ang="0">
                  <a:pos x="142" y="14"/>
                </a:cxn>
              </a:cxnLst>
              <a:rect l="0" t="0" r="r" b="b"/>
              <a:pathLst>
                <a:path w="188" h="274">
                  <a:moveTo>
                    <a:pt x="142" y="14"/>
                  </a:moveTo>
                  <a:lnTo>
                    <a:pt x="142" y="14"/>
                  </a:lnTo>
                  <a:lnTo>
                    <a:pt x="130" y="6"/>
                  </a:lnTo>
                  <a:lnTo>
                    <a:pt x="116" y="2"/>
                  </a:lnTo>
                  <a:lnTo>
                    <a:pt x="98" y="0"/>
                  </a:lnTo>
                  <a:lnTo>
                    <a:pt x="80" y="0"/>
                  </a:lnTo>
                  <a:lnTo>
                    <a:pt x="62" y="0"/>
                  </a:lnTo>
                  <a:lnTo>
                    <a:pt x="44" y="2"/>
                  </a:lnTo>
                  <a:lnTo>
                    <a:pt x="28" y="8"/>
                  </a:lnTo>
                  <a:lnTo>
                    <a:pt x="18" y="12"/>
                  </a:lnTo>
                  <a:lnTo>
                    <a:pt x="18" y="12"/>
                  </a:lnTo>
                  <a:lnTo>
                    <a:pt x="8" y="20"/>
                  </a:lnTo>
                  <a:lnTo>
                    <a:pt x="0" y="30"/>
                  </a:lnTo>
                  <a:lnTo>
                    <a:pt x="0" y="30"/>
                  </a:lnTo>
                  <a:lnTo>
                    <a:pt x="10" y="52"/>
                  </a:lnTo>
                  <a:lnTo>
                    <a:pt x="18" y="72"/>
                  </a:lnTo>
                  <a:lnTo>
                    <a:pt x="18" y="72"/>
                  </a:lnTo>
                  <a:lnTo>
                    <a:pt x="22" y="62"/>
                  </a:lnTo>
                  <a:lnTo>
                    <a:pt x="22" y="62"/>
                  </a:lnTo>
                  <a:lnTo>
                    <a:pt x="22" y="72"/>
                  </a:lnTo>
                  <a:lnTo>
                    <a:pt x="22" y="84"/>
                  </a:lnTo>
                  <a:lnTo>
                    <a:pt x="22" y="84"/>
                  </a:lnTo>
                  <a:lnTo>
                    <a:pt x="30" y="116"/>
                  </a:lnTo>
                  <a:lnTo>
                    <a:pt x="36" y="144"/>
                  </a:lnTo>
                  <a:lnTo>
                    <a:pt x="36" y="144"/>
                  </a:lnTo>
                  <a:lnTo>
                    <a:pt x="36" y="154"/>
                  </a:lnTo>
                  <a:lnTo>
                    <a:pt x="34" y="164"/>
                  </a:lnTo>
                  <a:lnTo>
                    <a:pt x="28" y="172"/>
                  </a:lnTo>
                  <a:lnTo>
                    <a:pt x="22" y="180"/>
                  </a:lnTo>
                  <a:lnTo>
                    <a:pt x="22" y="180"/>
                  </a:lnTo>
                  <a:lnTo>
                    <a:pt x="26" y="256"/>
                  </a:lnTo>
                  <a:lnTo>
                    <a:pt x="26" y="256"/>
                  </a:lnTo>
                  <a:lnTo>
                    <a:pt x="28" y="264"/>
                  </a:lnTo>
                  <a:lnTo>
                    <a:pt x="32" y="270"/>
                  </a:lnTo>
                  <a:lnTo>
                    <a:pt x="38" y="272"/>
                  </a:lnTo>
                  <a:lnTo>
                    <a:pt x="46" y="274"/>
                  </a:lnTo>
                  <a:lnTo>
                    <a:pt x="46" y="274"/>
                  </a:lnTo>
                  <a:lnTo>
                    <a:pt x="46" y="274"/>
                  </a:lnTo>
                  <a:lnTo>
                    <a:pt x="46" y="274"/>
                  </a:lnTo>
                  <a:lnTo>
                    <a:pt x="54" y="272"/>
                  </a:lnTo>
                  <a:lnTo>
                    <a:pt x="60" y="268"/>
                  </a:lnTo>
                  <a:lnTo>
                    <a:pt x="64" y="262"/>
                  </a:lnTo>
                  <a:lnTo>
                    <a:pt x="66" y="254"/>
                  </a:lnTo>
                  <a:lnTo>
                    <a:pt x="66" y="254"/>
                  </a:lnTo>
                  <a:lnTo>
                    <a:pt x="62" y="200"/>
                  </a:lnTo>
                  <a:lnTo>
                    <a:pt x="62" y="142"/>
                  </a:lnTo>
                  <a:lnTo>
                    <a:pt x="62" y="142"/>
                  </a:lnTo>
                  <a:lnTo>
                    <a:pt x="78" y="144"/>
                  </a:lnTo>
                  <a:lnTo>
                    <a:pt x="96" y="142"/>
                  </a:lnTo>
                  <a:lnTo>
                    <a:pt x="96" y="142"/>
                  </a:lnTo>
                  <a:lnTo>
                    <a:pt x="96" y="200"/>
                  </a:lnTo>
                  <a:lnTo>
                    <a:pt x="92" y="254"/>
                  </a:lnTo>
                  <a:lnTo>
                    <a:pt x="92" y="254"/>
                  </a:lnTo>
                  <a:lnTo>
                    <a:pt x="94" y="262"/>
                  </a:lnTo>
                  <a:lnTo>
                    <a:pt x="98" y="268"/>
                  </a:lnTo>
                  <a:lnTo>
                    <a:pt x="104" y="272"/>
                  </a:lnTo>
                  <a:lnTo>
                    <a:pt x="112" y="274"/>
                  </a:lnTo>
                  <a:lnTo>
                    <a:pt x="112" y="274"/>
                  </a:lnTo>
                  <a:lnTo>
                    <a:pt x="112" y="274"/>
                  </a:lnTo>
                  <a:lnTo>
                    <a:pt x="112" y="274"/>
                  </a:lnTo>
                  <a:lnTo>
                    <a:pt x="120" y="274"/>
                  </a:lnTo>
                  <a:lnTo>
                    <a:pt x="126" y="270"/>
                  </a:lnTo>
                  <a:lnTo>
                    <a:pt x="130" y="264"/>
                  </a:lnTo>
                  <a:lnTo>
                    <a:pt x="132" y="256"/>
                  </a:lnTo>
                  <a:lnTo>
                    <a:pt x="132" y="256"/>
                  </a:lnTo>
                  <a:lnTo>
                    <a:pt x="136" y="190"/>
                  </a:lnTo>
                  <a:lnTo>
                    <a:pt x="136" y="122"/>
                  </a:lnTo>
                  <a:lnTo>
                    <a:pt x="136" y="122"/>
                  </a:lnTo>
                  <a:lnTo>
                    <a:pt x="136" y="120"/>
                  </a:lnTo>
                  <a:lnTo>
                    <a:pt x="136" y="72"/>
                  </a:lnTo>
                  <a:lnTo>
                    <a:pt x="136" y="72"/>
                  </a:lnTo>
                  <a:lnTo>
                    <a:pt x="136" y="64"/>
                  </a:lnTo>
                  <a:lnTo>
                    <a:pt x="136" y="64"/>
                  </a:lnTo>
                  <a:lnTo>
                    <a:pt x="148" y="100"/>
                  </a:lnTo>
                  <a:lnTo>
                    <a:pt x="156" y="138"/>
                  </a:lnTo>
                  <a:lnTo>
                    <a:pt x="156" y="138"/>
                  </a:lnTo>
                  <a:lnTo>
                    <a:pt x="158" y="144"/>
                  </a:lnTo>
                  <a:lnTo>
                    <a:pt x="162" y="148"/>
                  </a:lnTo>
                  <a:lnTo>
                    <a:pt x="168" y="152"/>
                  </a:lnTo>
                  <a:lnTo>
                    <a:pt x="174" y="152"/>
                  </a:lnTo>
                  <a:lnTo>
                    <a:pt x="174" y="152"/>
                  </a:lnTo>
                  <a:lnTo>
                    <a:pt x="180" y="148"/>
                  </a:lnTo>
                  <a:lnTo>
                    <a:pt x="186" y="144"/>
                  </a:lnTo>
                  <a:lnTo>
                    <a:pt x="188" y="138"/>
                  </a:lnTo>
                  <a:lnTo>
                    <a:pt x="188" y="132"/>
                  </a:lnTo>
                  <a:lnTo>
                    <a:pt x="188" y="132"/>
                  </a:lnTo>
                  <a:lnTo>
                    <a:pt x="184" y="110"/>
                  </a:lnTo>
                  <a:lnTo>
                    <a:pt x="174" y="76"/>
                  </a:lnTo>
                  <a:lnTo>
                    <a:pt x="168" y="56"/>
                  </a:lnTo>
                  <a:lnTo>
                    <a:pt x="160" y="38"/>
                  </a:lnTo>
                  <a:lnTo>
                    <a:pt x="152" y="24"/>
                  </a:lnTo>
                  <a:lnTo>
                    <a:pt x="142" y="14"/>
                  </a:lnTo>
                  <a:lnTo>
                    <a:pt x="142" y="1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0" name="Freeform 97"/>
            <p:cNvSpPr/>
            <p:nvPr/>
          </p:nvSpPr>
          <p:spPr bwMode="auto">
            <a:xfrm>
              <a:off x="857250" y="2051050"/>
              <a:ext cx="53975" cy="152400"/>
            </a:xfrm>
            <a:custGeom>
              <a:avLst/>
              <a:gdLst/>
              <a:ahLst/>
              <a:cxnLst>
                <a:cxn ang="0">
                  <a:pos x="0" y="68"/>
                </a:cxn>
                <a:cxn ang="0">
                  <a:pos x="0" y="68"/>
                </a:cxn>
                <a:cxn ang="0">
                  <a:pos x="4" y="92"/>
                </a:cxn>
                <a:cxn ang="0">
                  <a:pos x="4" y="92"/>
                </a:cxn>
                <a:cxn ang="0">
                  <a:pos x="12" y="96"/>
                </a:cxn>
                <a:cxn ang="0">
                  <a:pos x="12" y="96"/>
                </a:cxn>
                <a:cxn ang="0">
                  <a:pos x="14" y="96"/>
                </a:cxn>
                <a:cxn ang="0">
                  <a:pos x="14" y="96"/>
                </a:cxn>
                <a:cxn ang="0">
                  <a:pos x="20" y="94"/>
                </a:cxn>
                <a:cxn ang="0">
                  <a:pos x="26" y="92"/>
                </a:cxn>
                <a:cxn ang="0">
                  <a:pos x="28" y="88"/>
                </a:cxn>
                <a:cxn ang="0">
                  <a:pos x="30" y="82"/>
                </a:cxn>
                <a:cxn ang="0">
                  <a:pos x="30" y="82"/>
                </a:cxn>
                <a:cxn ang="0">
                  <a:pos x="34" y="58"/>
                </a:cxn>
                <a:cxn ang="0">
                  <a:pos x="34" y="58"/>
                </a:cxn>
                <a:cxn ang="0">
                  <a:pos x="28" y="30"/>
                </a:cxn>
                <a:cxn ang="0">
                  <a:pos x="16" y="0"/>
                </a:cxn>
                <a:cxn ang="0">
                  <a:pos x="16" y="0"/>
                </a:cxn>
                <a:cxn ang="0">
                  <a:pos x="10" y="18"/>
                </a:cxn>
                <a:cxn ang="0">
                  <a:pos x="6" y="36"/>
                </a:cxn>
                <a:cxn ang="0">
                  <a:pos x="0" y="68"/>
                </a:cxn>
                <a:cxn ang="0">
                  <a:pos x="0" y="68"/>
                </a:cxn>
              </a:cxnLst>
              <a:rect l="0" t="0" r="r" b="b"/>
              <a:pathLst>
                <a:path w="34" h="96">
                  <a:moveTo>
                    <a:pt x="0" y="68"/>
                  </a:moveTo>
                  <a:lnTo>
                    <a:pt x="0" y="68"/>
                  </a:lnTo>
                  <a:lnTo>
                    <a:pt x="4" y="92"/>
                  </a:lnTo>
                  <a:lnTo>
                    <a:pt x="4" y="92"/>
                  </a:lnTo>
                  <a:lnTo>
                    <a:pt x="12" y="96"/>
                  </a:lnTo>
                  <a:lnTo>
                    <a:pt x="12" y="96"/>
                  </a:lnTo>
                  <a:lnTo>
                    <a:pt x="14" y="96"/>
                  </a:lnTo>
                  <a:lnTo>
                    <a:pt x="14" y="96"/>
                  </a:lnTo>
                  <a:lnTo>
                    <a:pt x="20" y="94"/>
                  </a:lnTo>
                  <a:lnTo>
                    <a:pt x="26" y="92"/>
                  </a:lnTo>
                  <a:lnTo>
                    <a:pt x="28" y="88"/>
                  </a:lnTo>
                  <a:lnTo>
                    <a:pt x="30" y="82"/>
                  </a:lnTo>
                  <a:lnTo>
                    <a:pt x="30" y="82"/>
                  </a:lnTo>
                  <a:lnTo>
                    <a:pt x="34" y="58"/>
                  </a:lnTo>
                  <a:lnTo>
                    <a:pt x="34" y="58"/>
                  </a:lnTo>
                  <a:lnTo>
                    <a:pt x="28" y="30"/>
                  </a:lnTo>
                  <a:lnTo>
                    <a:pt x="16" y="0"/>
                  </a:lnTo>
                  <a:lnTo>
                    <a:pt x="16" y="0"/>
                  </a:lnTo>
                  <a:lnTo>
                    <a:pt x="10" y="18"/>
                  </a:lnTo>
                  <a:lnTo>
                    <a:pt x="6" y="36"/>
                  </a:lnTo>
                  <a:lnTo>
                    <a:pt x="0" y="68"/>
                  </a:lnTo>
                  <a:lnTo>
                    <a:pt x="0" y="6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1" name="Freeform 98"/>
            <p:cNvSpPr/>
            <p:nvPr/>
          </p:nvSpPr>
          <p:spPr bwMode="auto">
            <a:xfrm>
              <a:off x="542925" y="1962150"/>
              <a:ext cx="381000" cy="482600"/>
            </a:xfrm>
            <a:custGeom>
              <a:avLst/>
              <a:gdLst/>
              <a:ahLst/>
              <a:cxnLst>
                <a:cxn ang="0">
                  <a:pos x="222" y="168"/>
                </a:cxn>
                <a:cxn ang="0">
                  <a:pos x="224" y="168"/>
                </a:cxn>
                <a:cxn ang="0">
                  <a:pos x="236" y="160"/>
                </a:cxn>
                <a:cxn ang="0">
                  <a:pos x="240" y="146"/>
                </a:cxn>
                <a:cxn ang="0">
                  <a:pos x="234" y="122"/>
                </a:cxn>
                <a:cxn ang="0">
                  <a:pos x="218" y="64"/>
                </a:cxn>
                <a:cxn ang="0">
                  <a:pos x="200" y="28"/>
                </a:cxn>
                <a:cxn ang="0">
                  <a:pos x="190" y="16"/>
                </a:cxn>
                <a:cxn ang="0">
                  <a:pos x="160" y="4"/>
                </a:cxn>
                <a:cxn ang="0">
                  <a:pos x="122" y="0"/>
                </a:cxn>
                <a:cxn ang="0">
                  <a:pos x="102" y="2"/>
                </a:cxn>
                <a:cxn ang="0">
                  <a:pos x="64" y="8"/>
                </a:cxn>
                <a:cxn ang="0">
                  <a:pos x="52" y="16"/>
                </a:cxn>
                <a:cxn ang="0">
                  <a:pos x="40" y="26"/>
                </a:cxn>
                <a:cxn ang="0">
                  <a:pos x="22" y="60"/>
                </a:cxn>
                <a:cxn ang="0">
                  <a:pos x="4" y="118"/>
                </a:cxn>
                <a:cxn ang="0">
                  <a:pos x="0" y="148"/>
                </a:cxn>
                <a:cxn ang="0">
                  <a:pos x="4" y="160"/>
                </a:cxn>
                <a:cxn ang="0">
                  <a:pos x="16" y="168"/>
                </a:cxn>
                <a:cxn ang="0">
                  <a:pos x="18" y="168"/>
                </a:cxn>
                <a:cxn ang="0">
                  <a:pos x="24" y="168"/>
                </a:cxn>
                <a:cxn ang="0">
                  <a:pos x="34" y="158"/>
                </a:cxn>
                <a:cxn ang="0">
                  <a:pos x="36" y="152"/>
                </a:cxn>
                <a:cxn ang="0">
                  <a:pos x="50" y="86"/>
                </a:cxn>
                <a:cxn ang="0">
                  <a:pos x="58" y="68"/>
                </a:cxn>
                <a:cxn ang="0">
                  <a:pos x="56" y="134"/>
                </a:cxn>
                <a:cxn ang="0">
                  <a:pos x="56" y="134"/>
                </a:cxn>
                <a:cxn ang="0">
                  <a:pos x="58" y="210"/>
                </a:cxn>
                <a:cxn ang="0">
                  <a:pos x="60" y="284"/>
                </a:cxn>
                <a:cxn ang="0">
                  <a:pos x="68" y="298"/>
                </a:cxn>
                <a:cxn ang="0">
                  <a:pos x="82" y="304"/>
                </a:cxn>
                <a:cxn ang="0">
                  <a:pos x="84" y="304"/>
                </a:cxn>
                <a:cxn ang="0">
                  <a:pos x="92" y="302"/>
                </a:cxn>
                <a:cxn ang="0">
                  <a:pos x="104" y="288"/>
                </a:cxn>
                <a:cxn ang="0">
                  <a:pos x="104" y="280"/>
                </a:cxn>
                <a:cxn ang="0">
                  <a:pos x="100" y="158"/>
                </a:cxn>
                <a:cxn ang="0">
                  <a:pos x="120" y="160"/>
                </a:cxn>
                <a:cxn ang="0">
                  <a:pos x="140" y="158"/>
                </a:cxn>
                <a:cxn ang="0">
                  <a:pos x="138" y="220"/>
                </a:cxn>
                <a:cxn ang="0">
                  <a:pos x="134" y="280"/>
                </a:cxn>
                <a:cxn ang="0">
                  <a:pos x="140" y="296"/>
                </a:cxn>
                <a:cxn ang="0">
                  <a:pos x="154" y="304"/>
                </a:cxn>
                <a:cxn ang="0">
                  <a:pos x="156" y="304"/>
                </a:cxn>
                <a:cxn ang="0">
                  <a:pos x="164" y="302"/>
                </a:cxn>
                <a:cxn ang="0">
                  <a:pos x="176" y="292"/>
                </a:cxn>
                <a:cxn ang="0">
                  <a:pos x="178" y="284"/>
                </a:cxn>
                <a:cxn ang="0">
                  <a:pos x="182" y="136"/>
                </a:cxn>
                <a:cxn ang="0">
                  <a:pos x="184" y="134"/>
                </a:cxn>
                <a:cxn ang="0">
                  <a:pos x="184" y="80"/>
                </a:cxn>
                <a:cxn ang="0">
                  <a:pos x="182" y="72"/>
                </a:cxn>
                <a:cxn ang="0">
                  <a:pos x="204" y="154"/>
                </a:cxn>
                <a:cxn ang="0">
                  <a:pos x="206" y="160"/>
                </a:cxn>
                <a:cxn ang="0">
                  <a:pos x="216" y="168"/>
                </a:cxn>
                <a:cxn ang="0">
                  <a:pos x="222" y="168"/>
                </a:cxn>
              </a:cxnLst>
              <a:rect l="0" t="0" r="r" b="b"/>
              <a:pathLst>
                <a:path w="240" h="304">
                  <a:moveTo>
                    <a:pt x="222" y="168"/>
                  </a:moveTo>
                  <a:lnTo>
                    <a:pt x="222" y="168"/>
                  </a:lnTo>
                  <a:lnTo>
                    <a:pt x="224" y="168"/>
                  </a:lnTo>
                  <a:lnTo>
                    <a:pt x="224" y="168"/>
                  </a:lnTo>
                  <a:lnTo>
                    <a:pt x="232" y="166"/>
                  </a:lnTo>
                  <a:lnTo>
                    <a:pt x="236" y="160"/>
                  </a:lnTo>
                  <a:lnTo>
                    <a:pt x="240" y="154"/>
                  </a:lnTo>
                  <a:lnTo>
                    <a:pt x="240" y="146"/>
                  </a:lnTo>
                  <a:lnTo>
                    <a:pt x="240" y="146"/>
                  </a:lnTo>
                  <a:lnTo>
                    <a:pt x="234" y="122"/>
                  </a:lnTo>
                  <a:lnTo>
                    <a:pt x="224" y="84"/>
                  </a:lnTo>
                  <a:lnTo>
                    <a:pt x="218" y="64"/>
                  </a:lnTo>
                  <a:lnTo>
                    <a:pt x="210" y="44"/>
                  </a:lnTo>
                  <a:lnTo>
                    <a:pt x="200" y="28"/>
                  </a:lnTo>
                  <a:lnTo>
                    <a:pt x="190" y="16"/>
                  </a:lnTo>
                  <a:lnTo>
                    <a:pt x="190" y="16"/>
                  </a:lnTo>
                  <a:lnTo>
                    <a:pt x="176" y="10"/>
                  </a:lnTo>
                  <a:lnTo>
                    <a:pt x="160" y="4"/>
                  </a:lnTo>
                  <a:lnTo>
                    <a:pt x="142" y="2"/>
                  </a:lnTo>
                  <a:lnTo>
                    <a:pt x="122" y="0"/>
                  </a:lnTo>
                  <a:lnTo>
                    <a:pt x="122" y="0"/>
                  </a:lnTo>
                  <a:lnTo>
                    <a:pt x="102" y="2"/>
                  </a:lnTo>
                  <a:lnTo>
                    <a:pt x="82" y="4"/>
                  </a:lnTo>
                  <a:lnTo>
                    <a:pt x="64" y="8"/>
                  </a:lnTo>
                  <a:lnTo>
                    <a:pt x="52" y="16"/>
                  </a:lnTo>
                  <a:lnTo>
                    <a:pt x="52" y="16"/>
                  </a:lnTo>
                  <a:lnTo>
                    <a:pt x="46" y="20"/>
                  </a:lnTo>
                  <a:lnTo>
                    <a:pt x="40" y="26"/>
                  </a:lnTo>
                  <a:lnTo>
                    <a:pt x="30" y="42"/>
                  </a:lnTo>
                  <a:lnTo>
                    <a:pt x="22" y="60"/>
                  </a:lnTo>
                  <a:lnTo>
                    <a:pt x="14" y="80"/>
                  </a:lnTo>
                  <a:lnTo>
                    <a:pt x="4" y="118"/>
                  </a:lnTo>
                  <a:lnTo>
                    <a:pt x="0" y="148"/>
                  </a:lnTo>
                  <a:lnTo>
                    <a:pt x="0" y="148"/>
                  </a:lnTo>
                  <a:lnTo>
                    <a:pt x="0" y="154"/>
                  </a:lnTo>
                  <a:lnTo>
                    <a:pt x="4" y="160"/>
                  </a:lnTo>
                  <a:lnTo>
                    <a:pt x="8" y="166"/>
                  </a:lnTo>
                  <a:lnTo>
                    <a:pt x="16" y="168"/>
                  </a:lnTo>
                  <a:lnTo>
                    <a:pt x="16" y="168"/>
                  </a:lnTo>
                  <a:lnTo>
                    <a:pt x="18" y="168"/>
                  </a:lnTo>
                  <a:lnTo>
                    <a:pt x="18" y="168"/>
                  </a:lnTo>
                  <a:lnTo>
                    <a:pt x="24" y="168"/>
                  </a:lnTo>
                  <a:lnTo>
                    <a:pt x="30" y="164"/>
                  </a:lnTo>
                  <a:lnTo>
                    <a:pt x="34" y="158"/>
                  </a:lnTo>
                  <a:lnTo>
                    <a:pt x="36" y="152"/>
                  </a:lnTo>
                  <a:lnTo>
                    <a:pt x="36" y="152"/>
                  </a:lnTo>
                  <a:lnTo>
                    <a:pt x="44" y="108"/>
                  </a:lnTo>
                  <a:lnTo>
                    <a:pt x="50" y="86"/>
                  </a:lnTo>
                  <a:lnTo>
                    <a:pt x="58" y="68"/>
                  </a:lnTo>
                  <a:lnTo>
                    <a:pt x="58" y="68"/>
                  </a:lnTo>
                  <a:lnTo>
                    <a:pt x="56" y="80"/>
                  </a:lnTo>
                  <a:lnTo>
                    <a:pt x="56" y="134"/>
                  </a:lnTo>
                  <a:lnTo>
                    <a:pt x="56" y="134"/>
                  </a:lnTo>
                  <a:lnTo>
                    <a:pt x="56" y="134"/>
                  </a:lnTo>
                  <a:lnTo>
                    <a:pt x="56" y="134"/>
                  </a:lnTo>
                  <a:lnTo>
                    <a:pt x="58" y="210"/>
                  </a:lnTo>
                  <a:lnTo>
                    <a:pt x="60" y="284"/>
                  </a:lnTo>
                  <a:lnTo>
                    <a:pt x="60" y="284"/>
                  </a:lnTo>
                  <a:lnTo>
                    <a:pt x="62" y="292"/>
                  </a:lnTo>
                  <a:lnTo>
                    <a:pt x="68" y="298"/>
                  </a:lnTo>
                  <a:lnTo>
                    <a:pt x="74" y="302"/>
                  </a:lnTo>
                  <a:lnTo>
                    <a:pt x="82" y="304"/>
                  </a:lnTo>
                  <a:lnTo>
                    <a:pt x="82" y="304"/>
                  </a:lnTo>
                  <a:lnTo>
                    <a:pt x="84" y="304"/>
                  </a:lnTo>
                  <a:lnTo>
                    <a:pt x="84" y="304"/>
                  </a:lnTo>
                  <a:lnTo>
                    <a:pt x="92" y="302"/>
                  </a:lnTo>
                  <a:lnTo>
                    <a:pt x="100" y="296"/>
                  </a:lnTo>
                  <a:lnTo>
                    <a:pt x="104" y="288"/>
                  </a:lnTo>
                  <a:lnTo>
                    <a:pt x="104" y="280"/>
                  </a:lnTo>
                  <a:lnTo>
                    <a:pt x="104" y="280"/>
                  </a:lnTo>
                  <a:lnTo>
                    <a:pt x="102" y="220"/>
                  </a:lnTo>
                  <a:lnTo>
                    <a:pt x="100" y="158"/>
                  </a:lnTo>
                  <a:lnTo>
                    <a:pt x="100" y="158"/>
                  </a:lnTo>
                  <a:lnTo>
                    <a:pt x="120" y="160"/>
                  </a:lnTo>
                  <a:lnTo>
                    <a:pt x="120" y="160"/>
                  </a:lnTo>
                  <a:lnTo>
                    <a:pt x="140" y="158"/>
                  </a:lnTo>
                  <a:lnTo>
                    <a:pt x="140" y="158"/>
                  </a:lnTo>
                  <a:lnTo>
                    <a:pt x="138" y="220"/>
                  </a:lnTo>
                  <a:lnTo>
                    <a:pt x="134" y="280"/>
                  </a:lnTo>
                  <a:lnTo>
                    <a:pt x="134" y="280"/>
                  </a:lnTo>
                  <a:lnTo>
                    <a:pt x="136" y="290"/>
                  </a:lnTo>
                  <a:lnTo>
                    <a:pt x="140" y="296"/>
                  </a:lnTo>
                  <a:lnTo>
                    <a:pt x="146" y="302"/>
                  </a:lnTo>
                  <a:lnTo>
                    <a:pt x="154" y="304"/>
                  </a:lnTo>
                  <a:lnTo>
                    <a:pt x="154" y="304"/>
                  </a:lnTo>
                  <a:lnTo>
                    <a:pt x="156" y="304"/>
                  </a:lnTo>
                  <a:lnTo>
                    <a:pt x="156" y="304"/>
                  </a:lnTo>
                  <a:lnTo>
                    <a:pt x="164" y="302"/>
                  </a:lnTo>
                  <a:lnTo>
                    <a:pt x="172" y="298"/>
                  </a:lnTo>
                  <a:lnTo>
                    <a:pt x="176" y="292"/>
                  </a:lnTo>
                  <a:lnTo>
                    <a:pt x="178" y="284"/>
                  </a:lnTo>
                  <a:lnTo>
                    <a:pt x="178" y="284"/>
                  </a:lnTo>
                  <a:lnTo>
                    <a:pt x="182" y="212"/>
                  </a:lnTo>
                  <a:lnTo>
                    <a:pt x="182" y="136"/>
                  </a:lnTo>
                  <a:lnTo>
                    <a:pt x="182" y="136"/>
                  </a:lnTo>
                  <a:lnTo>
                    <a:pt x="184" y="134"/>
                  </a:lnTo>
                  <a:lnTo>
                    <a:pt x="184" y="80"/>
                  </a:lnTo>
                  <a:lnTo>
                    <a:pt x="184" y="80"/>
                  </a:lnTo>
                  <a:lnTo>
                    <a:pt x="182" y="72"/>
                  </a:lnTo>
                  <a:lnTo>
                    <a:pt x="182" y="72"/>
                  </a:lnTo>
                  <a:lnTo>
                    <a:pt x="194" y="112"/>
                  </a:lnTo>
                  <a:lnTo>
                    <a:pt x="204" y="154"/>
                  </a:lnTo>
                  <a:lnTo>
                    <a:pt x="204" y="154"/>
                  </a:lnTo>
                  <a:lnTo>
                    <a:pt x="206" y="160"/>
                  </a:lnTo>
                  <a:lnTo>
                    <a:pt x="210" y="164"/>
                  </a:lnTo>
                  <a:lnTo>
                    <a:pt x="216" y="168"/>
                  </a:lnTo>
                  <a:lnTo>
                    <a:pt x="222" y="168"/>
                  </a:lnTo>
                  <a:lnTo>
                    <a:pt x="222" y="16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2" name="Freeform 99"/>
            <p:cNvSpPr/>
            <p:nvPr/>
          </p:nvSpPr>
          <p:spPr bwMode="auto">
            <a:xfrm>
              <a:off x="622300" y="1724025"/>
              <a:ext cx="219075" cy="219075"/>
            </a:xfrm>
            <a:custGeom>
              <a:avLst/>
              <a:gdLst/>
              <a:ahLst/>
              <a:cxnLst>
                <a:cxn ang="0">
                  <a:pos x="70" y="0"/>
                </a:cxn>
                <a:cxn ang="0">
                  <a:pos x="70" y="0"/>
                </a:cxn>
                <a:cxn ang="0">
                  <a:pos x="84" y="0"/>
                </a:cxn>
                <a:cxn ang="0">
                  <a:pos x="96" y="4"/>
                </a:cxn>
                <a:cxn ang="0">
                  <a:pos x="108" y="12"/>
                </a:cxn>
                <a:cxn ang="0">
                  <a:pos x="118" y="20"/>
                </a:cxn>
                <a:cxn ang="0">
                  <a:pos x="126" y="30"/>
                </a:cxn>
                <a:cxn ang="0">
                  <a:pos x="134" y="42"/>
                </a:cxn>
                <a:cxn ang="0">
                  <a:pos x="138" y="54"/>
                </a:cxn>
                <a:cxn ang="0">
                  <a:pos x="138" y="68"/>
                </a:cxn>
                <a:cxn ang="0">
                  <a:pos x="138" y="68"/>
                </a:cxn>
                <a:cxn ang="0">
                  <a:pos x="138" y="82"/>
                </a:cxn>
                <a:cxn ang="0">
                  <a:pos x="134" y="96"/>
                </a:cxn>
                <a:cxn ang="0">
                  <a:pos x="126" y="106"/>
                </a:cxn>
                <a:cxn ang="0">
                  <a:pos x="118" y="118"/>
                </a:cxn>
                <a:cxn ang="0">
                  <a:pos x="108" y="126"/>
                </a:cxn>
                <a:cxn ang="0">
                  <a:pos x="96" y="132"/>
                </a:cxn>
                <a:cxn ang="0">
                  <a:pos x="84" y="136"/>
                </a:cxn>
                <a:cxn ang="0">
                  <a:pos x="70" y="138"/>
                </a:cxn>
                <a:cxn ang="0">
                  <a:pos x="70" y="138"/>
                </a:cxn>
                <a:cxn ang="0">
                  <a:pos x="56" y="136"/>
                </a:cxn>
                <a:cxn ang="0">
                  <a:pos x="42" y="132"/>
                </a:cxn>
                <a:cxn ang="0">
                  <a:pos x="32" y="126"/>
                </a:cxn>
                <a:cxn ang="0">
                  <a:pos x="20" y="118"/>
                </a:cxn>
                <a:cxn ang="0">
                  <a:pos x="12" y="106"/>
                </a:cxn>
                <a:cxn ang="0">
                  <a:pos x="6" y="96"/>
                </a:cxn>
                <a:cxn ang="0">
                  <a:pos x="2" y="82"/>
                </a:cxn>
                <a:cxn ang="0">
                  <a:pos x="0" y="68"/>
                </a:cxn>
                <a:cxn ang="0">
                  <a:pos x="0" y="68"/>
                </a:cxn>
                <a:cxn ang="0">
                  <a:pos x="2" y="54"/>
                </a:cxn>
                <a:cxn ang="0">
                  <a:pos x="6" y="42"/>
                </a:cxn>
                <a:cxn ang="0">
                  <a:pos x="12" y="30"/>
                </a:cxn>
                <a:cxn ang="0">
                  <a:pos x="20" y="20"/>
                </a:cxn>
                <a:cxn ang="0">
                  <a:pos x="32" y="12"/>
                </a:cxn>
                <a:cxn ang="0">
                  <a:pos x="42" y="4"/>
                </a:cxn>
                <a:cxn ang="0">
                  <a:pos x="56" y="0"/>
                </a:cxn>
                <a:cxn ang="0">
                  <a:pos x="70" y="0"/>
                </a:cxn>
                <a:cxn ang="0">
                  <a:pos x="70" y="0"/>
                </a:cxn>
              </a:cxnLst>
              <a:rect l="0" t="0" r="r" b="b"/>
              <a:pathLst>
                <a:path w="138" h="138">
                  <a:moveTo>
                    <a:pt x="70" y="0"/>
                  </a:moveTo>
                  <a:lnTo>
                    <a:pt x="70" y="0"/>
                  </a:lnTo>
                  <a:lnTo>
                    <a:pt x="84" y="0"/>
                  </a:lnTo>
                  <a:lnTo>
                    <a:pt x="96" y="4"/>
                  </a:lnTo>
                  <a:lnTo>
                    <a:pt x="108" y="12"/>
                  </a:lnTo>
                  <a:lnTo>
                    <a:pt x="118" y="20"/>
                  </a:lnTo>
                  <a:lnTo>
                    <a:pt x="126" y="30"/>
                  </a:lnTo>
                  <a:lnTo>
                    <a:pt x="134" y="42"/>
                  </a:lnTo>
                  <a:lnTo>
                    <a:pt x="138" y="54"/>
                  </a:lnTo>
                  <a:lnTo>
                    <a:pt x="138" y="68"/>
                  </a:lnTo>
                  <a:lnTo>
                    <a:pt x="138" y="68"/>
                  </a:lnTo>
                  <a:lnTo>
                    <a:pt x="138" y="82"/>
                  </a:lnTo>
                  <a:lnTo>
                    <a:pt x="134" y="96"/>
                  </a:lnTo>
                  <a:lnTo>
                    <a:pt x="126" y="106"/>
                  </a:lnTo>
                  <a:lnTo>
                    <a:pt x="118" y="118"/>
                  </a:lnTo>
                  <a:lnTo>
                    <a:pt x="108" y="126"/>
                  </a:lnTo>
                  <a:lnTo>
                    <a:pt x="96" y="132"/>
                  </a:lnTo>
                  <a:lnTo>
                    <a:pt x="84" y="136"/>
                  </a:lnTo>
                  <a:lnTo>
                    <a:pt x="70" y="138"/>
                  </a:lnTo>
                  <a:lnTo>
                    <a:pt x="70" y="138"/>
                  </a:lnTo>
                  <a:lnTo>
                    <a:pt x="56" y="136"/>
                  </a:lnTo>
                  <a:lnTo>
                    <a:pt x="42" y="132"/>
                  </a:lnTo>
                  <a:lnTo>
                    <a:pt x="32" y="126"/>
                  </a:lnTo>
                  <a:lnTo>
                    <a:pt x="20" y="118"/>
                  </a:lnTo>
                  <a:lnTo>
                    <a:pt x="12" y="106"/>
                  </a:lnTo>
                  <a:lnTo>
                    <a:pt x="6" y="96"/>
                  </a:lnTo>
                  <a:lnTo>
                    <a:pt x="2" y="82"/>
                  </a:lnTo>
                  <a:lnTo>
                    <a:pt x="0" y="68"/>
                  </a:lnTo>
                  <a:lnTo>
                    <a:pt x="0" y="68"/>
                  </a:lnTo>
                  <a:lnTo>
                    <a:pt x="2" y="54"/>
                  </a:lnTo>
                  <a:lnTo>
                    <a:pt x="6" y="42"/>
                  </a:lnTo>
                  <a:lnTo>
                    <a:pt x="12" y="30"/>
                  </a:lnTo>
                  <a:lnTo>
                    <a:pt x="20" y="20"/>
                  </a:lnTo>
                  <a:lnTo>
                    <a:pt x="32" y="12"/>
                  </a:lnTo>
                  <a:lnTo>
                    <a:pt x="42" y="4"/>
                  </a:lnTo>
                  <a:lnTo>
                    <a:pt x="56" y="0"/>
                  </a:lnTo>
                  <a:lnTo>
                    <a:pt x="70" y="0"/>
                  </a:lnTo>
                  <a:lnTo>
                    <a:pt x="70" y="0"/>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14" name="矩形 13"/>
          <p:cNvSpPr/>
          <p:nvPr/>
        </p:nvSpPr>
        <p:spPr>
          <a:xfrm>
            <a:off x="511579" y="1598996"/>
            <a:ext cx="4518963" cy="3173176"/>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smtClean="0">
                <a:solidFill>
                  <a:srgbClr val="333333"/>
                </a:solidFill>
                <a:latin typeface="+mn-ea"/>
              </a:rPr>
              <a:t>新生至院系填写</a:t>
            </a:r>
            <a:r>
              <a:rPr lang="en-US" altLang="zh-CN" sz="1400" b="1" dirty="0" smtClean="0">
                <a:solidFill>
                  <a:srgbClr val="333333"/>
                </a:solidFill>
                <a:latin typeface="+mn-ea"/>
              </a:rPr>
              <a:t>《</a:t>
            </a:r>
            <a:r>
              <a:rPr lang="zh-CN" altLang="en-US" sz="1400" b="1" dirty="0">
                <a:solidFill>
                  <a:srgbClr val="333333"/>
                </a:solidFill>
                <a:latin typeface="+mn-ea"/>
              </a:rPr>
              <a:t>华东师范大学“绿色通道”申请表（新生</a:t>
            </a:r>
            <a:r>
              <a:rPr lang="zh-CN" altLang="en-US" sz="1400" b="1" dirty="0" smtClean="0">
                <a:solidFill>
                  <a:srgbClr val="333333"/>
                </a:solidFill>
                <a:latin typeface="+mn-ea"/>
              </a:rPr>
              <a:t>）</a:t>
            </a:r>
            <a:r>
              <a:rPr lang="en-US" altLang="zh-CN" sz="1400" b="1" dirty="0" smtClean="0">
                <a:solidFill>
                  <a:srgbClr val="333333"/>
                </a:solidFill>
                <a:latin typeface="+mn-ea"/>
              </a:rPr>
              <a:t>2017</a:t>
            </a:r>
            <a:r>
              <a:rPr lang="zh-CN" altLang="en-US" sz="1400" b="1" dirty="0" smtClean="0">
                <a:solidFill>
                  <a:srgbClr val="333333"/>
                </a:solidFill>
                <a:latin typeface="+mn-ea"/>
              </a:rPr>
              <a:t>新版</a:t>
            </a:r>
            <a:r>
              <a:rPr lang="en-US" altLang="zh-CN" sz="1400" b="1" dirty="0" smtClean="0">
                <a:solidFill>
                  <a:srgbClr val="333333"/>
                </a:solidFill>
                <a:latin typeface="+mn-ea"/>
              </a:rPr>
              <a:t>》</a:t>
            </a:r>
            <a:r>
              <a:rPr lang="zh-CN" altLang="en-US" sz="1400" b="1" dirty="0">
                <a:solidFill>
                  <a:srgbClr val="333333"/>
                </a:solidFill>
                <a:latin typeface="+mn-ea"/>
              </a:rPr>
              <a:t>，院</a:t>
            </a:r>
            <a:r>
              <a:rPr lang="zh-CN" altLang="en-US" sz="1400" b="1" dirty="0" smtClean="0">
                <a:solidFill>
                  <a:srgbClr val="333333"/>
                </a:solidFill>
                <a:latin typeface="+mn-ea"/>
              </a:rPr>
              <a:t>系副书记签字盖章</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kumimoji="1" lang="en-US" altLang="zh-CN" sz="1400" b="1" dirty="0" smtClean="0">
              <a:solidFill>
                <a:srgbClr val="333333"/>
              </a:solidFill>
              <a:latin typeface="+mn-ea"/>
            </a:endParaRPr>
          </a:p>
          <a:p>
            <a:pPr marL="171450" indent="-171450">
              <a:lnSpc>
                <a:spcPct val="130000"/>
              </a:lnSpc>
              <a:buFont typeface="Arial" panose="020B0604020202020204"/>
              <a:buChar char="•"/>
            </a:pPr>
            <a:r>
              <a:rPr lang="zh-CN" altLang="en-US" sz="1400" b="1" dirty="0">
                <a:solidFill>
                  <a:srgbClr val="333333"/>
                </a:solidFill>
                <a:latin typeface="+mn-ea"/>
              </a:rPr>
              <a:t>新生</a:t>
            </a:r>
            <a:r>
              <a:rPr lang="zh-CN" altLang="en-US" sz="1400" b="1" dirty="0" smtClean="0">
                <a:solidFill>
                  <a:srgbClr val="333333"/>
                </a:solidFill>
                <a:latin typeface="+mn-ea"/>
              </a:rPr>
              <a:t>至迎新现场学生资助管理中心“新生绿色通道”服务台提交</a:t>
            </a:r>
            <a:r>
              <a:rPr lang="en-US" altLang="zh-CN" sz="1400" b="1" dirty="0" smtClean="0">
                <a:solidFill>
                  <a:srgbClr val="333333"/>
                </a:solidFill>
                <a:latin typeface="+mn-ea"/>
              </a:rPr>
              <a:t>《</a:t>
            </a:r>
            <a:r>
              <a:rPr lang="zh-CN" altLang="en-US" sz="1400" b="1" dirty="0">
                <a:solidFill>
                  <a:srgbClr val="333333"/>
                </a:solidFill>
                <a:latin typeface="+mn-ea"/>
              </a:rPr>
              <a:t>华东师范大学“绿色通道”申请表（新生） </a:t>
            </a:r>
            <a:r>
              <a:rPr lang="en-US" altLang="zh-CN" sz="1400" b="1" dirty="0" smtClean="0">
                <a:solidFill>
                  <a:srgbClr val="333333"/>
                </a:solidFill>
                <a:latin typeface="+mn-ea"/>
              </a:rPr>
              <a:t>》 </a:t>
            </a:r>
            <a:r>
              <a:rPr lang="en-US" altLang="zh-CN" sz="1400" b="1" dirty="0">
                <a:solidFill>
                  <a:srgbClr val="333333"/>
                </a:solidFill>
                <a:latin typeface="+mn-ea"/>
              </a:rPr>
              <a:t>+《</a:t>
            </a:r>
            <a:r>
              <a:rPr lang="zh-CN" altLang="en-US" sz="1400" b="1" dirty="0">
                <a:solidFill>
                  <a:srgbClr val="333333"/>
                </a:solidFill>
                <a:latin typeface="+mn-ea"/>
              </a:rPr>
              <a:t>高等学校学生及家庭情况调查表</a:t>
            </a:r>
            <a:r>
              <a:rPr lang="en-US" altLang="zh-CN" sz="1400" b="1" dirty="0" smtClean="0">
                <a:solidFill>
                  <a:srgbClr val="333333"/>
                </a:solidFill>
                <a:latin typeface="+mn-ea"/>
              </a:rPr>
              <a:t>》</a:t>
            </a:r>
            <a:r>
              <a:rPr lang="zh-CN" altLang="en-US" sz="1400" b="1" dirty="0" smtClean="0">
                <a:solidFill>
                  <a:srgbClr val="333333"/>
                </a:solidFill>
                <a:latin typeface="+mn-ea"/>
              </a:rPr>
              <a:t>，资助中心审核。本专科生还会视情况给予资助。</a:t>
            </a:r>
            <a:endParaRPr lang="en-US" altLang="zh-CN" sz="1400" b="1" dirty="0" smtClean="0">
              <a:solidFill>
                <a:srgbClr val="333333"/>
              </a:solidFill>
              <a:latin typeface="+mn-ea"/>
            </a:endParaRPr>
          </a:p>
          <a:p>
            <a:pPr marL="171450" indent="-171450">
              <a:lnSpc>
                <a:spcPct val="130000"/>
              </a:lnSpc>
              <a:buFont typeface="Arial" panose="020B0604020202020204"/>
              <a:buChar char="•"/>
            </a:pPr>
            <a:endParaRPr kumimoji="1" lang="en-US" altLang="zh-CN" sz="1400" b="1" dirty="0" smtClean="0">
              <a:solidFill>
                <a:srgbClr val="333333"/>
              </a:solidFill>
              <a:latin typeface="+mn-ea"/>
            </a:endParaRPr>
          </a:p>
          <a:p>
            <a:pPr marL="171450" indent="-171450">
              <a:lnSpc>
                <a:spcPct val="130000"/>
              </a:lnSpc>
              <a:buFont typeface="Arial" panose="020B0604020202020204"/>
              <a:buChar char="•"/>
            </a:pPr>
            <a:r>
              <a:rPr lang="zh-CN" altLang="en-US" sz="1400" b="1" dirty="0" smtClean="0">
                <a:solidFill>
                  <a:srgbClr val="333333"/>
                </a:solidFill>
                <a:latin typeface="+mn-ea"/>
              </a:rPr>
              <a:t>学生将</a:t>
            </a:r>
            <a:r>
              <a:rPr lang="en-US" altLang="zh-CN" sz="1400" b="1" dirty="0" smtClean="0">
                <a:solidFill>
                  <a:srgbClr val="333333"/>
                </a:solidFill>
                <a:latin typeface="+mn-ea"/>
              </a:rPr>
              <a:t>《</a:t>
            </a:r>
            <a:r>
              <a:rPr lang="zh-CN" altLang="en-US" sz="1400" b="1" dirty="0">
                <a:solidFill>
                  <a:srgbClr val="333333"/>
                </a:solidFill>
                <a:latin typeface="+mn-ea"/>
              </a:rPr>
              <a:t>新生入学</a:t>
            </a:r>
            <a:r>
              <a:rPr lang="en-US" altLang="zh-CN" sz="1400" b="1" dirty="0">
                <a:solidFill>
                  <a:srgbClr val="333333"/>
                </a:solidFill>
                <a:latin typeface="+mn-ea"/>
              </a:rPr>
              <a:t>“</a:t>
            </a:r>
            <a:r>
              <a:rPr lang="zh-CN" altLang="en-US" sz="1400" b="1" dirty="0">
                <a:solidFill>
                  <a:srgbClr val="333333"/>
                </a:solidFill>
                <a:latin typeface="+mn-ea"/>
              </a:rPr>
              <a:t>绿色通道”申请表</a:t>
            </a:r>
            <a:r>
              <a:rPr lang="en-US" altLang="zh-CN" sz="1400" b="1" dirty="0" smtClean="0">
                <a:solidFill>
                  <a:srgbClr val="333333"/>
                </a:solidFill>
                <a:latin typeface="+mn-ea"/>
              </a:rPr>
              <a:t>》</a:t>
            </a:r>
            <a:r>
              <a:rPr lang="zh-CN" altLang="en-US" sz="1400" b="1" dirty="0" smtClean="0">
                <a:solidFill>
                  <a:srgbClr val="333333"/>
                </a:solidFill>
                <a:latin typeface="+mn-ea"/>
              </a:rPr>
              <a:t>交院系留存</a:t>
            </a:r>
            <a:endParaRPr lang="en-US" altLang="zh-CN" sz="1400" b="1" dirty="0" smtClean="0">
              <a:solidFill>
                <a:srgbClr val="333333"/>
              </a:solidFill>
              <a:latin typeface="+mn-ea"/>
            </a:endParaRPr>
          </a:p>
          <a:p>
            <a:pPr marL="171450" indent="-171450">
              <a:lnSpc>
                <a:spcPct val="130000"/>
              </a:lnSpc>
              <a:buFont typeface="Arial" panose="020B0604020202020204"/>
              <a:buChar char="•"/>
            </a:pPr>
            <a:endParaRPr kumimoji="1" lang="en-US" altLang="zh-CN" sz="1400" b="1" dirty="0">
              <a:solidFill>
                <a:srgbClr val="333333"/>
              </a:solidFill>
              <a:latin typeface="+mn-ea"/>
            </a:endParaRPr>
          </a:p>
          <a:p>
            <a:pPr marL="171450" indent="-171450">
              <a:lnSpc>
                <a:spcPct val="130000"/>
              </a:lnSpc>
              <a:buFont typeface="Arial" panose="020B0604020202020204"/>
              <a:buChar char="•"/>
            </a:pPr>
            <a:r>
              <a:rPr kumimoji="1" lang="zh-CN" altLang="en-US" sz="1400" b="1" dirty="0" smtClean="0">
                <a:solidFill>
                  <a:srgbClr val="333333"/>
                </a:solidFill>
                <a:latin typeface="+mn-ea"/>
              </a:rPr>
              <a:t>绿色通道</a:t>
            </a:r>
            <a:r>
              <a:rPr kumimoji="1" lang="en-US" altLang="zh-CN" sz="1400" b="1" dirty="0" smtClean="0">
                <a:solidFill>
                  <a:srgbClr val="333333"/>
                </a:solidFill>
                <a:latin typeface="+mn-ea"/>
              </a:rPr>
              <a:t>=</a:t>
            </a:r>
            <a:r>
              <a:rPr kumimoji="1" lang="zh-CN" altLang="en-US" sz="1400" b="1" dirty="0" smtClean="0">
                <a:solidFill>
                  <a:srgbClr val="333333"/>
                </a:solidFill>
                <a:latin typeface="+mn-ea"/>
              </a:rPr>
              <a:t>缓交学费≠不用交学费</a:t>
            </a:r>
            <a:endParaRPr kumimoji="1" lang="zh-CN" altLang="en-US" sz="1400" b="1" dirty="0">
              <a:solidFill>
                <a:srgbClr val="333333"/>
              </a:solidFill>
              <a:latin typeface="+mn-ea"/>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25" name="文本框 24"/>
          <p:cNvSpPr txBox="1"/>
          <p:nvPr/>
        </p:nvSpPr>
        <p:spPr>
          <a:xfrm>
            <a:off x="5031986" y="1124936"/>
            <a:ext cx="3539967" cy="369332"/>
          </a:xfrm>
          <a:prstGeom prst="rect">
            <a:avLst/>
          </a:prstGeom>
          <a:noFill/>
        </p:spPr>
        <p:txBody>
          <a:bodyPr wrap="square" rtlCol="0">
            <a:spAutoFit/>
          </a:bodyPr>
          <a:lstStyle/>
          <a:p>
            <a:r>
              <a:rPr kumimoji="1" lang="en-US" altLang="zh-CN" b="1" dirty="0">
                <a:solidFill>
                  <a:srgbClr val="E65B4F"/>
                </a:solidFill>
              </a:rPr>
              <a:t>2</a:t>
            </a:r>
            <a:r>
              <a:rPr kumimoji="1" lang="zh-CN" altLang="en-US" b="1" dirty="0">
                <a:solidFill>
                  <a:srgbClr val="E65B4F"/>
                </a:solidFill>
              </a:rPr>
              <a:t>、生活费应急</a:t>
            </a:r>
            <a:r>
              <a:rPr kumimoji="1" lang="en-US" altLang="zh-CN" b="1" dirty="0">
                <a:solidFill>
                  <a:srgbClr val="E65B4F"/>
                </a:solidFill>
              </a:rPr>
              <a:t>——</a:t>
            </a:r>
            <a:r>
              <a:rPr kumimoji="1" lang="zh-CN" altLang="en-US" b="1" dirty="0">
                <a:solidFill>
                  <a:srgbClr val="E65B4F"/>
                </a:solidFill>
              </a:rPr>
              <a:t>新生困难补助</a:t>
            </a:r>
          </a:p>
        </p:txBody>
      </p:sp>
      <p:sp>
        <p:nvSpPr>
          <p:cNvPr id="26" name="矩形 25"/>
          <p:cNvSpPr/>
          <p:nvPr/>
        </p:nvSpPr>
        <p:spPr>
          <a:xfrm>
            <a:off x="5087427" y="1667556"/>
            <a:ext cx="3133285" cy="1745478"/>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a:solidFill>
                  <a:srgbClr val="333333"/>
                </a:solidFill>
                <a:latin typeface="+mn-ea"/>
              </a:rPr>
              <a:t>院系困难补助</a:t>
            </a:r>
            <a:endParaRPr lang="en-US" altLang="zh-CN" sz="1400" b="1" dirty="0">
              <a:solidFill>
                <a:srgbClr val="333333"/>
              </a:solidFill>
              <a:latin typeface="+mn-ea"/>
            </a:endParaRPr>
          </a:p>
          <a:p>
            <a:pPr marL="171450" lvl="0" indent="-171450">
              <a:lnSpc>
                <a:spcPct val="130000"/>
              </a:lnSpc>
              <a:buFont typeface="Arial" panose="020B0604020202020204"/>
              <a:buChar char="•"/>
            </a:pPr>
            <a:endParaRPr lang="en-US" altLang="zh-CN" sz="1400" b="1" dirty="0">
              <a:solidFill>
                <a:srgbClr val="333333"/>
              </a:solidFill>
              <a:latin typeface="+mn-ea"/>
            </a:endParaRPr>
          </a:p>
          <a:p>
            <a:pPr marL="171450" indent="-171450">
              <a:lnSpc>
                <a:spcPct val="130000"/>
              </a:lnSpc>
              <a:buFont typeface="Arial" panose="020B0604020202020204"/>
              <a:buChar char="•"/>
            </a:pPr>
            <a:r>
              <a:rPr lang="zh-CN" altLang="en-US" sz="1400" b="1" dirty="0">
                <a:solidFill>
                  <a:srgbClr val="333333"/>
                </a:solidFill>
                <a:latin typeface="+mn-ea"/>
              </a:rPr>
              <a:t>资助中心临时性困难补助（个别特殊情况）</a:t>
            </a:r>
            <a:endParaRPr lang="en-US" altLang="zh-CN" sz="1400" b="1" dirty="0">
              <a:solidFill>
                <a:srgbClr val="333333"/>
              </a:solidFill>
              <a:latin typeface="+mn-ea"/>
            </a:endParaRPr>
          </a:p>
          <a:p>
            <a:pPr marL="171450" indent="-171450">
              <a:lnSpc>
                <a:spcPct val="130000"/>
              </a:lnSpc>
              <a:buFont typeface="Arial" panose="020B0604020202020204"/>
              <a:buChar char="•"/>
            </a:pPr>
            <a:endParaRPr lang="en-US" altLang="zh-CN" sz="1400" b="1" dirty="0">
              <a:solidFill>
                <a:srgbClr val="333333"/>
              </a:solidFill>
              <a:latin typeface="+mn-ea"/>
            </a:endParaRPr>
          </a:p>
          <a:p>
            <a:pPr marL="171450" indent="-171450">
              <a:lnSpc>
                <a:spcPct val="130000"/>
              </a:lnSpc>
              <a:buFont typeface="Arial" panose="020B0604020202020204"/>
              <a:buChar char="•"/>
            </a:pPr>
            <a:r>
              <a:rPr lang="zh-CN" altLang="en-US" sz="1400" b="1" dirty="0">
                <a:solidFill>
                  <a:srgbClr val="333333"/>
                </a:solidFill>
                <a:latin typeface="+mn-ea"/>
              </a:rPr>
              <a:t>新生困难补助（</a:t>
            </a:r>
            <a:r>
              <a:rPr lang="en-US" altLang="zh-CN" sz="1400" b="1" dirty="0">
                <a:solidFill>
                  <a:srgbClr val="333333"/>
                </a:solidFill>
                <a:latin typeface="+mn-ea"/>
              </a:rPr>
              <a:t>9</a:t>
            </a:r>
            <a:r>
              <a:rPr lang="zh-CN" altLang="en-US" sz="1400" b="1" dirty="0">
                <a:solidFill>
                  <a:srgbClr val="333333"/>
                </a:solidFill>
                <a:latin typeface="+mn-ea"/>
              </a:rPr>
              <a:t>月底</a:t>
            </a:r>
            <a:r>
              <a:rPr lang="en-US" altLang="zh-CN" sz="1400" b="1" dirty="0">
                <a:solidFill>
                  <a:srgbClr val="333333"/>
                </a:solidFill>
                <a:latin typeface="+mn-ea"/>
              </a:rPr>
              <a:t>-10</a:t>
            </a:r>
            <a:r>
              <a:rPr lang="zh-CN" altLang="en-US" sz="1400" b="1" dirty="0">
                <a:solidFill>
                  <a:srgbClr val="333333"/>
                </a:solidFill>
                <a:latin typeface="+mn-ea"/>
              </a:rPr>
              <a:t>月初）</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家庭经济困难新生的助困</a:t>
            </a:r>
            <a:endParaRPr kumimoji="1" lang="en-US" altLang="zh-CN" sz="2400" b="1" dirty="0" smtClean="0">
              <a:solidFill>
                <a:srgbClr val="1187B1"/>
              </a:solidFill>
            </a:endParaRPr>
          </a:p>
        </p:txBody>
      </p:sp>
      <p:sp>
        <p:nvSpPr>
          <p:cNvPr id="3" name="文本框 2"/>
          <p:cNvSpPr txBox="1"/>
          <p:nvPr/>
        </p:nvSpPr>
        <p:spPr>
          <a:xfrm>
            <a:off x="489985" y="1124936"/>
            <a:ext cx="4048764" cy="369332"/>
          </a:xfrm>
          <a:prstGeom prst="rect">
            <a:avLst/>
          </a:prstGeom>
          <a:noFill/>
        </p:spPr>
        <p:txBody>
          <a:bodyPr wrap="square" rtlCol="0">
            <a:spAutoFit/>
          </a:bodyPr>
          <a:lstStyle/>
          <a:p>
            <a:r>
              <a:rPr kumimoji="1" lang="en-US" altLang="zh-CN" b="1" dirty="0" smtClean="0">
                <a:solidFill>
                  <a:srgbClr val="E65B4F"/>
                </a:solidFill>
              </a:rPr>
              <a:t>3</a:t>
            </a:r>
            <a:r>
              <a:rPr kumimoji="1" lang="zh-CN" altLang="en-US" b="1" dirty="0">
                <a:solidFill>
                  <a:srgbClr val="E65B4F"/>
                </a:solidFill>
              </a:rPr>
              <a:t>、受助的基本条件</a:t>
            </a:r>
            <a:r>
              <a:rPr kumimoji="1" lang="en-US" altLang="zh-CN" b="1" dirty="0">
                <a:solidFill>
                  <a:srgbClr val="E65B4F"/>
                </a:solidFill>
              </a:rPr>
              <a:t>——</a:t>
            </a:r>
            <a:r>
              <a:rPr kumimoji="1" lang="zh-CN" altLang="en-US" b="1" dirty="0">
                <a:solidFill>
                  <a:srgbClr val="E65B4F"/>
                </a:solidFill>
              </a:rPr>
              <a:t>困难学生认定</a:t>
            </a:r>
          </a:p>
        </p:txBody>
      </p:sp>
      <p:sp>
        <p:nvSpPr>
          <p:cNvPr id="14" name="矩形 13"/>
          <p:cNvSpPr/>
          <p:nvPr/>
        </p:nvSpPr>
        <p:spPr>
          <a:xfrm>
            <a:off x="526395" y="1598996"/>
            <a:ext cx="4037639" cy="2886710"/>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smtClean="0">
                <a:solidFill>
                  <a:srgbClr val="333333"/>
                </a:solidFill>
                <a:latin typeface="+mn-ea"/>
              </a:rPr>
              <a:t>家庭经济困难学生认定是享受国家、学校资助的前提</a:t>
            </a:r>
          </a:p>
          <a:p>
            <a:pPr marL="171450" indent="-171450">
              <a:lnSpc>
                <a:spcPct val="130000"/>
              </a:lnSpc>
              <a:buFont typeface="Arial" panose="020B0604020202020204"/>
              <a:buChar char="•"/>
            </a:pPr>
            <a:r>
              <a:rPr lang="zh-CN" altLang="en-US" sz="1400" b="1" dirty="0" smtClean="0">
                <a:solidFill>
                  <a:srgbClr val="333333"/>
                </a:solidFill>
                <a:latin typeface="+mn-ea"/>
              </a:rPr>
              <a:t>班级开展+学生参与</a:t>
            </a:r>
          </a:p>
          <a:p>
            <a:pPr marL="171450" indent="-171450">
              <a:lnSpc>
                <a:spcPct val="130000"/>
              </a:lnSpc>
              <a:buFont typeface="Arial" panose="020B0604020202020204"/>
              <a:buChar char="•"/>
            </a:pPr>
            <a:r>
              <a:rPr lang="zh-CN" altLang="en-US" sz="1400" b="1" dirty="0" smtClean="0">
                <a:solidFill>
                  <a:srgbClr val="333333"/>
                </a:solidFill>
                <a:latin typeface="+mn-ea"/>
              </a:rPr>
              <a:t>方法得当：切勿班会当众宣读“比穷”</a:t>
            </a:r>
          </a:p>
          <a:p>
            <a:pPr marL="171450" indent="-171450">
              <a:lnSpc>
                <a:spcPct val="130000"/>
              </a:lnSpc>
              <a:buFont typeface="Arial" panose="020B0604020202020204"/>
              <a:buChar char="•"/>
            </a:pPr>
            <a:r>
              <a:rPr lang="zh-CN" altLang="en-US" sz="1400" b="1" dirty="0" smtClean="0">
                <a:solidFill>
                  <a:srgbClr val="333333"/>
                </a:solidFill>
                <a:latin typeface="+mn-ea"/>
              </a:rPr>
              <a:t>适当范围公示：院系海报栏or班级邮箱or微信QQ群等</a:t>
            </a:r>
          </a:p>
          <a:p>
            <a:pPr marL="171450" indent="-171450">
              <a:lnSpc>
                <a:spcPct val="130000"/>
              </a:lnSpc>
              <a:buFont typeface="Arial" panose="020B0604020202020204"/>
              <a:buChar char="•"/>
            </a:pPr>
            <a:r>
              <a:rPr lang="zh-CN" altLang="en-US" sz="1400" b="1" dirty="0" smtClean="0">
                <a:solidFill>
                  <a:srgbClr val="333333"/>
                </a:solidFill>
                <a:latin typeface="+mn-ea"/>
              </a:rPr>
              <a:t>认定汇总表务必填写完整，入学后2周内完成（9月22日前）</a:t>
            </a:r>
            <a:endParaRPr kumimoji="1" lang="en-US" altLang="zh-CN" sz="1100" b="1" dirty="0">
              <a:solidFill>
                <a:srgbClr val="333333"/>
              </a:solidFill>
              <a:latin typeface="+mn-ea"/>
            </a:endParaRPr>
          </a:p>
          <a:p>
            <a:pPr marL="171450" indent="-171450">
              <a:lnSpc>
                <a:spcPct val="130000"/>
              </a:lnSpc>
              <a:buFont typeface="Arial" panose="020B0604020202020204"/>
              <a:buChar char="•"/>
            </a:pPr>
            <a:r>
              <a:rPr kumimoji="1" lang="zh-CN" altLang="en-US" sz="1400" b="1" dirty="0" smtClean="0">
                <a:solidFill>
                  <a:srgbClr val="FF0000"/>
                </a:solidFill>
                <a:latin typeface="+mn-ea"/>
              </a:rPr>
              <a:t>今年市教委国励志、国助全部进系统，</a:t>
            </a:r>
            <a:r>
              <a:rPr kumimoji="1" lang="en-US" altLang="zh-CN" sz="1400" b="1" dirty="0" smtClean="0">
                <a:solidFill>
                  <a:srgbClr val="FF0000"/>
                </a:solidFill>
                <a:latin typeface="+mn-ea"/>
              </a:rPr>
              <a:t>22</a:t>
            </a:r>
            <a:r>
              <a:rPr kumimoji="1" lang="zh-CN" altLang="en-US" sz="1400" b="1" dirty="0" smtClean="0">
                <a:solidFill>
                  <a:srgbClr val="FF0000"/>
                </a:solidFill>
                <a:latin typeface="+mn-ea"/>
              </a:rPr>
              <a:t>日前未认定的困难生，将无法参评国励志、国助。</a:t>
            </a:r>
            <a:endParaRPr kumimoji="1" lang="zh-CN" altLang="en-US" sz="1400" b="1" dirty="0">
              <a:solidFill>
                <a:srgbClr val="FF0000"/>
              </a:solidFill>
              <a:latin typeface="+mn-ea"/>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25" name="文本框 24"/>
          <p:cNvSpPr txBox="1"/>
          <p:nvPr/>
        </p:nvSpPr>
        <p:spPr>
          <a:xfrm>
            <a:off x="4827516" y="1124936"/>
            <a:ext cx="4200106" cy="369332"/>
          </a:xfrm>
          <a:prstGeom prst="rect">
            <a:avLst/>
          </a:prstGeom>
          <a:noFill/>
        </p:spPr>
        <p:txBody>
          <a:bodyPr wrap="square" rtlCol="0">
            <a:spAutoFit/>
          </a:bodyPr>
          <a:lstStyle/>
          <a:p>
            <a:r>
              <a:rPr kumimoji="1" lang="en-US" altLang="zh-CN" b="1" dirty="0" smtClean="0">
                <a:solidFill>
                  <a:srgbClr val="E65B4F"/>
                </a:solidFill>
              </a:rPr>
              <a:t>4</a:t>
            </a:r>
            <a:r>
              <a:rPr kumimoji="1" lang="zh-CN" altLang="en-US" b="1" dirty="0">
                <a:solidFill>
                  <a:srgbClr val="E65B4F"/>
                </a:solidFill>
              </a:rPr>
              <a:t>、解困的长久之计</a:t>
            </a:r>
            <a:r>
              <a:rPr kumimoji="1" lang="en-US" altLang="zh-CN" b="1" dirty="0">
                <a:solidFill>
                  <a:srgbClr val="E65B4F"/>
                </a:solidFill>
              </a:rPr>
              <a:t>——</a:t>
            </a:r>
            <a:r>
              <a:rPr kumimoji="1" lang="zh-CN" altLang="en-US" b="1" dirty="0">
                <a:solidFill>
                  <a:srgbClr val="E65B4F"/>
                </a:solidFill>
              </a:rPr>
              <a:t>国家助学贷款</a:t>
            </a:r>
          </a:p>
        </p:txBody>
      </p:sp>
      <p:sp>
        <p:nvSpPr>
          <p:cNvPr id="26" name="矩形 25"/>
          <p:cNvSpPr/>
          <p:nvPr/>
        </p:nvSpPr>
        <p:spPr>
          <a:xfrm>
            <a:off x="4865177" y="1667556"/>
            <a:ext cx="3133285" cy="2047875"/>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smtClean="0">
                <a:solidFill>
                  <a:srgbClr val="333333"/>
                </a:solidFill>
                <a:latin typeface="+mn-ea"/>
              </a:rPr>
              <a:t>应贷尽贷原则</a:t>
            </a:r>
            <a:endParaRPr lang="en-US" altLang="zh-CN"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财政贴息：实行贷款学生在校期间的贷款利息全部由财政补贴，毕业后自</a:t>
            </a:r>
            <a:r>
              <a:rPr lang="zh-CN" altLang="en-US" sz="1400" b="1" dirty="0" smtClean="0">
                <a:solidFill>
                  <a:srgbClr val="333333"/>
                </a:solidFill>
                <a:latin typeface="+mn-ea"/>
              </a:rPr>
              <a:t>付</a:t>
            </a:r>
            <a:endParaRPr lang="en-US" altLang="zh-CN" sz="1400" b="1" dirty="0" smtClean="0">
              <a:solidFill>
                <a:srgbClr val="333333"/>
              </a:solidFill>
              <a:latin typeface="+mn-ea"/>
            </a:endParaRPr>
          </a:p>
          <a:p>
            <a:pPr marL="171450" indent="-171450">
              <a:lnSpc>
                <a:spcPct val="130000"/>
              </a:lnSpc>
              <a:buFont typeface="Arial" panose="020B0604020202020204"/>
              <a:buChar char="•"/>
            </a:pPr>
            <a:r>
              <a:rPr lang="zh-CN" altLang="en-US" sz="1400" b="1" dirty="0" smtClean="0">
                <a:solidFill>
                  <a:srgbClr val="333333"/>
                </a:solidFill>
                <a:latin typeface="+mn-ea"/>
              </a:rPr>
              <a:t>留意贷款办公室网站与邮件通知，切勿错过时间节点</a:t>
            </a:r>
            <a:endParaRPr lang="en-US" altLang="zh-CN" sz="1400" b="1" dirty="0">
              <a:solidFill>
                <a:srgbClr val="333333"/>
              </a:solidFill>
              <a:latin typeface="+mn-ea"/>
            </a:endParaRPr>
          </a:p>
          <a:p>
            <a:pPr marL="171450" indent="-171450">
              <a:lnSpc>
                <a:spcPct val="130000"/>
              </a:lnSpc>
              <a:buFont typeface="Arial" panose="020B0604020202020204"/>
              <a:buChar char="•"/>
            </a:pPr>
            <a:r>
              <a:rPr lang="zh-CN" altLang="en-US" sz="1400" b="1" dirty="0" smtClean="0">
                <a:solidFill>
                  <a:srgbClr val="333333"/>
                </a:solidFill>
                <a:latin typeface="+mn-ea"/>
              </a:rPr>
              <a:t>贷款咨询 </a:t>
            </a:r>
            <a:r>
              <a:rPr lang="en-US" altLang="zh-CN" sz="1400" b="1" dirty="0" smtClean="0">
                <a:solidFill>
                  <a:srgbClr val="333333"/>
                </a:solidFill>
                <a:latin typeface="+mn-ea"/>
              </a:rPr>
              <a:t>62232137  54342302</a:t>
            </a:r>
            <a:endParaRPr lang="zh-CN" altLang="en-US" sz="1400" b="1" dirty="0">
              <a:solidFill>
                <a:srgbClr val="333333"/>
              </a:solidFill>
              <a:latin typeface="+mn-ea"/>
            </a:endParaRPr>
          </a:p>
        </p:txBody>
      </p:sp>
      <p:sp>
        <p:nvSpPr>
          <p:cNvPr id="17" name="Freeform 20"/>
          <p:cNvSpPr>
            <a:spLocks noChangeAspect="1" noEditPoints="1"/>
          </p:cNvSpPr>
          <p:nvPr/>
        </p:nvSpPr>
        <p:spPr bwMode="auto">
          <a:xfrm>
            <a:off x="7718202" y="3257081"/>
            <a:ext cx="1308677" cy="1800000"/>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2"/>
          </a:solidFill>
          <a:ln>
            <a:noFill/>
          </a:ln>
        </p:spPr>
        <p:txBody>
          <a:bodyPr vert="horz" wrap="square" lIns="182843" tIns="91422" rIns="182843" bIns="91422" numCol="1" anchor="t" anchorCtr="0" compatLnSpc="1"/>
          <a:lstStyle/>
          <a:p>
            <a:endParaRPr lang="id-ID" dirty="0">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医疗保障</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4" name="矩形 13"/>
          <p:cNvSpPr/>
          <p:nvPr/>
        </p:nvSpPr>
        <p:spPr>
          <a:xfrm>
            <a:off x="383540" y="4039870"/>
            <a:ext cx="7315835" cy="370840"/>
          </a:xfrm>
          <a:prstGeom prst="rect">
            <a:avLst/>
          </a:prstGeom>
        </p:spPr>
        <p:txBody>
          <a:bodyPr wrap="square">
            <a:spAutoFit/>
          </a:bodyPr>
          <a:lstStyle/>
          <a:p>
            <a:pPr lvl="0" indent="0">
              <a:lnSpc>
                <a:spcPct val="130000"/>
              </a:lnSpc>
              <a:buFont typeface="Arial" panose="020B0604020202020204"/>
              <a:buNone/>
            </a:pPr>
            <a:r>
              <a:rPr lang="en-US" altLang="zh-CN" sz="1400" b="1" dirty="0" smtClean="0">
                <a:solidFill>
                  <a:srgbClr val="333333"/>
                </a:solidFill>
                <a:latin typeface="+mn-ea"/>
              </a:rPr>
              <a:t> </a:t>
            </a:r>
            <a:endParaRPr lang="zh-CN" altLang="en-US" sz="1400" b="1" dirty="0" smtClean="0">
              <a:solidFill>
                <a:srgbClr val="333333"/>
              </a:solidFill>
              <a:latin typeface="+mn-ea"/>
            </a:endParaRPr>
          </a:p>
        </p:txBody>
      </p:sp>
      <p:sp>
        <p:nvSpPr>
          <p:cNvPr id="7" name="矩形 6"/>
          <p:cNvSpPr/>
          <p:nvPr/>
        </p:nvSpPr>
        <p:spPr>
          <a:xfrm>
            <a:off x="383540" y="1537125"/>
            <a:ext cx="7901940" cy="1857753"/>
          </a:xfrm>
          <a:prstGeom prst="rect">
            <a:avLst/>
          </a:prstGeom>
        </p:spPr>
        <p:txBody>
          <a:bodyPr wrap="square">
            <a:spAutoFit/>
          </a:bodyPr>
          <a:lstStyle/>
          <a:p>
            <a:pPr marL="171450" indent="-171450">
              <a:lnSpc>
                <a:spcPct val="130000"/>
              </a:lnSpc>
              <a:buFont typeface="Arial" panose="020B0604020202020204"/>
              <a:buChar char="•"/>
            </a:pPr>
            <a:r>
              <a:rPr lang="zh-CN" altLang="en-US" b="1" dirty="0" smtClean="0">
                <a:solidFill>
                  <a:srgbClr val="333333"/>
                </a:solidFill>
                <a:latin typeface="+mn-ea"/>
                <a:sym typeface="+mn-ea"/>
              </a:rPr>
              <a:t>根据国家和上海市的有关规定，上海市高校学生应纳入“</a:t>
            </a:r>
            <a:r>
              <a:rPr lang="zh-CN" altLang="en-US" b="1" dirty="0" smtClean="0">
                <a:solidFill>
                  <a:srgbClr val="FF0000"/>
                </a:solidFill>
                <a:latin typeface="+mn-ea"/>
                <a:sym typeface="+mn-ea"/>
              </a:rPr>
              <a:t>上海市城镇居民医疗保险</a:t>
            </a:r>
            <a:r>
              <a:rPr lang="zh-CN" altLang="en-US" b="1" dirty="0" smtClean="0">
                <a:solidFill>
                  <a:srgbClr val="333333"/>
                </a:solidFill>
                <a:latin typeface="+mn-ea"/>
                <a:sym typeface="+mn-ea"/>
              </a:rPr>
              <a:t>”制度（以下简称“居保”）。参加“居保”计划后，学生在学期间普通门诊医疗费用按上海市每年“居保”政策报销。如涉及住院治疗，学生自费承担的医疗费比例较高，建议学生自愿参加中国人寿保险公司的“</a:t>
            </a:r>
            <a:r>
              <a:rPr lang="zh-CN" altLang="en-US" b="1" dirty="0" smtClean="0">
                <a:solidFill>
                  <a:srgbClr val="FF0000"/>
                </a:solidFill>
                <a:latin typeface="+mn-ea"/>
                <a:sym typeface="+mn-ea"/>
              </a:rPr>
              <a:t>团体补充商业医疗保险计划</a:t>
            </a:r>
            <a:r>
              <a:rPr lang="zh-CN" altLang="en-US" b="1" dirty="0" smtClean="0">
                <a:solidFill>
                  <a:srgbClr val="333333"/>
                </a:solidFill>
                <a:latin typeface="+mn-ea"/>
                <a:sym typeface="+mn-ea"/>
              </a:rPr>
              <a:t>”（以下简称“商保”）。</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医疗保障</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4" name="矩形 13"/>
          <p:cNvSpPr/>
          <p:nvPr/>
        </p:nvSpPr>
        <p:spPr>
          <a:xfrm>
            <a:off x="383540" y="4039870"/>
            <a:ext cx="7315835" cy="370840"/>
          </a:xfrm>
          <a:prstGeom prst="rect">
            <a:avLst/>
          </a:prstGeom>
        </p:spPr>
        <p:txBody>
          <a:bodyPr wrap="square">
            <a:spAutoFit/>
          </a:bodyPr>
          <a:lstStyle/>
          <a:p>
            <a:pPr lvl="0" indent="0">
              <a:lnSpc>
                <a:spcPct val="130000"/>
              </a:lnSpc>
              <a:buFont typeface="Arial" panose="020B0604020202020204"/>
              <a:buNone/>
            </a:pPr>
            <a:r>
              <a:rPr lang="en-US" altLang="zh-CN" sz="1400" b="1" dirty="0" smtClean="0">
                <a:solidFill>
                  <a:srgbClr val="333333"/>
                </a:solidFill>
                <a:latin typeface="+mn-ea"/>
              </a:rPr>
              <a:t> </a:t>
            </a:r>
            <a:endParaRPr lang="zh-CN" altLang="en-US" sz="1400" b="1" dirty="0" smtClean="0">
              <a:solidFill>
                <a:srgbClr val="333333"/>
              </a:solidFill>
              <a:latin typeface="+mn-ea"/>
            </a:endParaRPr>
          </a:p>
        </p:txBody>
      </p:sp>
      <p:sp>
        <p:nvSpPr>
          <p:cNvPr id="6" name="矩形 5"/>
          <p:cNvSpPr/>
          <p:nvPr/>
        </p:nvSpPr>
        <p:spPr>
          <a:xfrm>
            <a:off x="276343" y="1537715"/>
            <a:ext cx="4166755" cy="3293209"/>
          </a:xfrm>
          <a:prstGeom prst="rect">
            <a:avLst/>
          </a:prstGeom>
        </p:spPr>
        <p:txBody>
          <a:bodyPr wrap="square">
            <a:spAutoFit/>
          </a:bodyPr>
          <a:lstStyle/>
          <a:p>
            <a:pPr marL="171450" indent="-171450">
              <a:lnSpc>
                <a:spcPct val="130000"/>
              </a:lnSpc>
              <a:buFont typeface="Arial" panose="020B0604020202020204"/>
              <a:buChar char="•"/>
            </a:pPr>
            <a:r>
              <a:rPr lang="zh-CN" altLang="en-US" sz="1600" b="1" dirty="0">
                <a:solidFill>
                  <a:srgbClr val="333333"/>
                </a:solidFill>
                <a:latin typeface="+mn-ea"/>
                <a:sym typeface="+mn-ea"/>
              </a:rPr>
              <a:t>参保对象：在校</a:t>
            </a:r>
            <a:r>
              <a:rPr lang="zh-CN" altLang="en-US" sz="1600" b="1" dirty="0">
                <a:solidFill>
                  <a:srgbClr val="FF0000"/>
                </a:solidFill>
                <a:latin typeface="+mn-ea"/>
                <a:sym typeface="+mn-ea"/>
              </a:rPr>
              <a:t>全日制本专科、研究生</a:t>
            </a:r>
            <a:r>
              <a:rPr lang="zh-CN" altLang="en-US" sz="1600" b="1" dirty="0">
                <a:solidFill>
                  <a:srgbClr val="333333"/>
                </a:solidFill>
                <a:latin typeface="+mn-ea"/>
                <a:sym typeface="+mn-ea"/>
              </a:rPr>
              <a:t>。但</a:t>
            </a:r>
            <a:r>
              <a:rPr lang="zh-CN" altLang="en-US" sz="1600" b="1" dirty="0">
                <a:solidFill>
                  <a:srgbClr val="FF0000"/>
                </a:solidFill>
                <a:latin typeface="+mn-ea"/>
                <a:sym typeface="+mn-ea"/>
              </a:rPr>
              <a:t>不包括：留学生、定向委培生，但请注意，委培定向生中的少数民族骨干生及定向在新疆四所高校的教育部专项计划博士生可以参加。</a:t>
            </a:r>
          </a:p>
          <a:p>
            <a:pPr marL="171450" indent="-171450">
              <a:lnSpc>
                <a:spcPct val="130000"/>
              </a:lnSpc>
              <a:buFont typeface="Arial" panose="020B0604020202020204"/>
              <a:buChar char="•"/>
            </a:pPr>
            <a:r>
              <a:rPr lang="zh-CN" altLang="en-US" sz="1600" b="1" dirty="0">
                <a:solidFill>
                  <a:srgbClr val="333333"/>
                </a:solidFill>
                <a:latin typeface="+mn-ea"/>
                <a:sym typeface="+mn-ea"/>
              </a:rPr>
              <a:t>参保费用：</a:t>
            </a:r>
            <a:endParaRPr lang="en-US" altLang="zh-CN" sz="1600" b="1" dirty="0">
              <a:solidFill>
                <a:srgbClr val="333333"/>
              </a:solidFill>
              <a:latin typeface="+mn-ea"/>
              <a:sym typeface="+mn-ea"/>
            </a:endParaRPr>
          </a:p>
          <a:p>
            <a:pPr>
              <a:lnSpc>
                <a:spcPct val="130000"/>
              </a:lnSpc>
            </a:pPr>
            <a:r>
              <a:rPr lang="en-US" altLang="zh-CN" sz="1600" b="1" dirty="0" smtClean="0">
                <a:solidFill>
                  <a:srgbClr val="333333"/>
                </a:solidFill>
                <a:latin typeface="+mn-ea"/>
                <a:sym typeface="+mn-ea"/>
              </a:rPr>
              <a:t>    110</a:t>
            </a:r>
            <a:r>
              <a:rPr lang="zh-CN" altLang="en-US" sz="1600" b="1" dirty="0">
                <a:solidFill>
                  <a:srgbClr val="333333"/>
                </a:solidFill>
                <a:latin typeface="+mn-ea"/>
                <a:sym typeface="+mn-ea"/>
              </a:rPr>
              <a:t>元</a:t>
            </a:r>
            <a:r>
              <a:rPr lang="en-US" altLang="zh-CN" sz="1600" b="1" dirty="0">
                <a:solidFill>
                  <a:srgbClr val="333333"/>
                </a:solidFill>
                <a:latin typeface="+mn-ea"/>
                <a:sym typeface="+mn-ea"/>
              </a:rPr>
              <a:t>/</a:t>
            </a:r>
            <a:r>
              <a:rPr lang="zh-CN" altLang="en-US" sz="1600" b="1" dirty="0">
                <a:solidFill>
                  <a:srgbClr val="333333"/>
                </a:solidFill>
                <a:latin typeface="+mn-ea"/>
                <a:sym typeface="+mn-ea"/>
              </a:rPr>
              <a:t>生</a:t>
            </a:r>
            <a:r>
              <a:rPr lang="en-US" altLang="zh-CN" sz="1600" b="1" dirty="0">
                <a:solidFill>
                  <a:srgbClr val="333333"/>
                </a:solidFill>
                <a:latin typeface="+mn-ea"/>
                <a:sym typeface="+mn-ea"/>
              </a:rPr>
              <a:t>/</a:t>
            </a:r>
            <a:r>
              <a:rPr lang="zh-CN" altLang="en-US" sz="1600" b="1" dirty="0">
                <a:solidFill>
                  <a:srgbClr val="333333"/>
                </a:solidFill>
                <a:latin typeface="+mn-ea"/>
                <a:sym typeface="+mn-ea"/>
              </a:rPr>
              <a:t>年</a:t>
            </a:r>
            <a:r>
              <a:rPr lang="zh-CN" altLang="en-US" sz="1600" b="1" dirty="0" smtClean="0">
                <a:solidFill>
                  <a:srgbClr val="333333"/>
                </a:solidFill>
                <a:latin typeface="+mn-ea"/>
                <a:sym typeface="+mn-ea"/>
              </a:rPr>
              <a:t>（今年额度要等上海市具体通知）</a:t>
            </a:r>
            <a:r>
              <a:rPr lang="zh-CN" altLang="en-US" sz="1600" b="1" dirty="0">
                <a:solidFill>
                  <a:srgbClr val="333333"/>
                </a:solidFill>
                <a:latin typeface="+mn-ea"/>
                <a:sym typeface="+mn-ea"/>
              </a:rPr>
              <a:t>；一年一交。</a:t>
            </a:r>
            <a:endParaRPr lang="en-US" altLang="zh-CN" sz="1600" b="1" dirty="0">
              <a:solidFill>
                <a:srgbClr val="333333"/>
              </a:solidFill>
              <a:latin typeface="+mn-ea"/>
              <a:sym typeface="+mn-ea"/>
            </a:endParaRPr>
          </a:p>
          <a:p>
            <a:pPr marL="171450" indent="-171450">
              <a:lnSpc>
                <a:spcPct val="130000"/>
              </a:lnSpc>
              <a:buFont typeface="Arial" panose="020B0604020202020204"/>
              <a:buChar char="•"/>
            </a:pPr>
            <a:r>
              <a:rPr lang="zh-CN" altLang="en-US" sz="1600" b="1" dirty="0" smtClean="0">
                <a:solidFill>
                  <a:srgbClr val="FF0000"/>
                </a:solidFill>
                <a:latin typeface="+mn-ea"/>
                <a:sym typeface="+mn-ea"/>
              </a:rPr>
              <a:t>报销咨询：校医</a:t>
            </a:r>
            <a:r>
              <a:rPr lang="zh-CN" altLang="en-US" sz="1600" b="1" dirty="0">
                <a:solidFill>
                  <a:srgbClr val="FF0000"/>
                </a:solidFill>
                <a:latin typeface="+mn-ea"/>
                <a:sym typeface="+mn-ea"/>
              </a:rPr>
              <a:t>院</a:t>
            </a:r>
            <a:r>
              <a:rPr lang="en-US" altLang="zh-CN" sz="1600" b="1" dirty="0">
                <a:solidFill>
                  <a:srgbClr val="FF0000"/>
                </a:solidFill>
                <a:latin typeface="+mn-ea"/>
                <a:sym typeface="+mn-ea"/>
              </a:rPr>
              <a:t>-54341538</a:t>
            </a:r>
            <a:r>
              <a:rPr lang="zh-CN" altLang="en-US" sz="1600" b="1" dirty="0">
                <a:solidFill>
                  <a:srgbClr val="FF0000"/>
                </a:solidFill>
                <a:latin typeface="+mn-ea"/>
                <a:sym typeface="+mn-ea"/>
              </a:rPr>
              <a:t>、</a:t>
            </a:r>
            <a:r>
              <a:rPr lang="en-US" altLang="zh-CN" sz="1600" b="1" dirty="0" smtClean="0">
                <a:solidFill>
                  <a:srgbClr val="FF0000"/>
                </a:solidFill>
                <a:latin typeface="+mn-ea"/>
                <a:sym typeface="+mn-ea"/>
              </a:rPr>
              <a:t>62232375</a:t>
            </a:r>
            <a:r>
              <a:rPr lang="zh-CN" altLang="en-US" sz="1600" b="1" dirty="0" smtClean="0">
                <a:solidFill>
                  <a:srgbClr val="FF0000"/>
                </a:solidFill>
                <a:latin typeface="+mn-ea"/>
                <a:sym typeface="+mn-ea"/>
              </a:rPr>
              <a:t>。</a:t>
            </a:r>
            <a:endParaRPr kumimoji="1" lang="zh-CN" altLang="en-US" sz="1600" b="1" dirty="0">
              <a:solidFill>
                <a:srgbClr val="FF0000"/>
              </a:solidFill>
              <a:latin typeface="+mn-ea"/>
            </a:endParaRPr>
          </a:p>
        </p:txBody>
      </p:sp>
      <p:sp>
        <p:nvSpPr>
          <p:cNvPr id="3" name="文本框 2"/>
          <p:cNvSpPr txBox="1"/>
          <p:nvPr/>
        </p:nvSpPr>
        <p:spPr>
          <a:xfrm>
            <a:off x="665018" y="1046636"/>
            <a:ext cx="2119746" cy="369332"/>
          </a:xfrm>
          <a:prstGeom prst="rect">
            <a:avLst/>
          </a:prstGeom>
          <a:noFill/>
        </p:spPr>
        <p:txBody>
          <a:bodyPr wrap="square" rtlCol="0">
            <a:spAutoFit/>
          </a:bodyPr>
          <a:lstStyle/>
          <a:p>
            <a:r>
              <a:rPr lang="zh-CN" altLang="en-US" b="1" dirty="0" smtClean="0"/>
              <a:t>基本医保</a:t>
            </a:r>
            <a:endParaRPr lang="zh-CN" altLang="en-US" b="1" dirty="0"/>
          </a:p>
        </p:txBody>
      </p:sp>
      <p:sp>
        <p:nvSpPr>
          <p:cNvPr id="8" name="文本框 7"/>
          <p:cNvSpPr txBox="1"/>
          <p:nvPr/>
        </p:nvSpPr>
        <p:spPr>
          <a:xfrm>
            <a:off x="5124178" y="1062659"/>
            <a:ext cx="2119746" cy="369332"/>
          </a:xfrm>
          <a:prstGeom prst="rect">
            <a:avLst/>
          </a:prstGeom>
          <a:noFill/>
        </p:spPr>
        <p:txBody>
          <a:bodyPr wrap="square" rtlCol="0">
            <a:spAutoFit/>
          </a:bodyPr>
          <a:lstStyle/>
          <a:p>
            <a:r>
              <a:rPr lang="zh-CN" altLang="en-US" b="1" dirty="0" smtClean="0"/>
              <a:t>商业保险</a:t>
            </a:r>
            <a:endParaRPr lang="zh-CN" altLang="en-US" b="1" dirty="0"/>
          </a:p>
        </p:txBody>
      </p:sp>
      <p:sp>
        <p:nvSpPr>
          <p:cNvPr id="9" name="矩形 8"/>
          <p:cNvSpPr/>
          <p:nvPr/>
        </p:nvSpPr>
        <p:spPr>
          <a:xfrm>
            <a:off x="4595498" y="1738086"/>
            <a:ext cx="4166755" cy="2332946"/>
          </a:xfrm>
          <a:prstGeom prst="rect">
            <a:avLst/>
          </a:prstGeom>
        </p:spPr>
        <p:txBody>
          <a:bodyPr wrap="square">
            <a:spAutoFit/>
          </a:bodyPr>
          <a:lstStyle/>
          <a:p>
            <a:pPr marL="171450" indent="-171450">
              <a:lnSpc>
                <a:spcPct val="130000"/>
              </a:lnSpc>
              <a:buFont typeface="Arial" panose="020B0604020202020204"/>
              <a:buChar char="•"/>
            </a:pPr>
            <a:r>
              <a:rPr lang="zh-CN" altLang="en-US" sz="1600" b="1" dirty="0">
                <a:solidFill>
                  <a:srgbClr val="333333"/>
                </a:solidFill>
                <a:latin typeface="+mn-ea"/>
                <a:sym typeface="+mn-ea"/>
              </a:rPr>
              <a:t>参保对象：在校</a:t>
            </a:r>
            <a:r>
              <a:rPr lang="zh-CN" altLang="en-US" sz="1600" b="1" dirty="0">
                <a:solidFill>
                  <a:srgbClr val="FF0000"/>
                </a:solidFill>
                <a:latin typeface="+mn-ea"/>
                <a:sym typeface="+mn-ea"/>
              </a:rPr>
              <a:t>全日制本专科、研究生</a:t>
            </a:r>
            <a:r>
              <a:rPr lang="zh-CN" altLang="en-US" sz="1600" b="1" dirty="0">
                <a:solidFill>
                  <a:srgbClr val="333333"/>
                </a:solidFill>
                <a:latin typeface="+mn-ea"/>
                <a:sym typeface="+mn-ea"/>
              </a:rPr>
              <a:t>。但</a:t>
            </a:r>
            <a:r>
              <a:rPr lang="zh-CN" altLang="en-US" sz="1600" b="1" dirty="0">
                <a:solidFill>
                  <a:srgbClr val="FF0000"/>
                </a:solidFill>
                <a:latin typeface="+mn-ea"/>
                <a:sym typeface="+mn-ea"/>
              </a:rPr>
              <a:t>不包括：</a:t>
            </a:r>
            <a:r>
              <a:rPr lang="zh-CN" altLang="en-US" sz="1600" b="1" dirty="0" smtClean="0">
                <a:solidFill>
                  <a:srgbClr val="FF0000"/>
                </a:solidFill>
                <a:latin typeface="+mn-ea"/>
                <a:sym typeface="+mn-ea"/>
              </a:rPr>
              <a:t>留学生。</a:t>
            </a:r>
            <a:endParaRPr lang="en-US" altLang="zh-CN" sz="1600" b="1" dirty="0" smtClean="0">
              <a:solidFill>
                <a:srgbClr val="FF0000"/>
              </a:solidFill>
              <a:latin typeface="+mn-ea"/>
              <a:sym typeface="+mn-ea"/>
            </a:endParaRPr>
          </a:p>
          <a:p>
            <a:pPr marL="171450" indent="-171450">
              <a:lnSpc>
                <a:spcPct val="130000"/>
              </a:lnSpc>
              <a:buFont typeface="Arial" panose="020B0604020202020204"/>
              <a:buChar char="•"/>
            </a:pPr>
            <a:r>
              <a:rPr lang="zh-CN" altLang="en-US" sz="1600" b="1" dirty="0" smtClean="0">
                <a:solidFill>
                  <a:srgbClr val="333333"/>
                </a:solidFill>
                <a:latin typeface="+mn-ea"/>
                <a:sym typeface="+mn-ea"/>
              </a:rPr>
              <a:t>参</a:t>
            </a:r>
            <a:r>
              <a:rPr lang="zh-CN" altLang="en-US" sz="1600" b="1" dirty="0">
                <a:solidFill>
                  <a:srgbClr val="333333"/>
                </a:solidFill>
                <a:latin typeface="+mn-ea"/>
                <a:sym typeface="+mn-ea"/>
              </a:rPr>
              <a:t>保费用：</a:t>
            </a:r>
            <a:endParaRPr lang="en-US" altLang="zh-CN" sz="1600" b="1" dirty="0">
              <a:solidFill>
                <a:srgbClr val="333333"/>
              </a:solidFill>
              <a:latin typeface="+mn-ea"/>
              <a:sym typeface="+mn-ea"/>
            </a:endParaRPr>
          </a:p>
          <a:p>
            <a:pPr>
              <a:lnSpc>
                <a:spcPct val="130000"/>
              </a:lnSpc>
            </a:pPr>
            <a:r>
              <a:rPr lang="en-US" altLang="zh-CN" sz="1600" b="1" dirty="0" smtClean="0">
                <a:solidFill>
                  <a:srgbClr val="333333"/>
                </a:solidFill>
                <a:latin typeface="+mn-ea"/>
                <a:sym typeface="+mn-ea"/>
              </a:rPr>
              <a:t>   100</a:t>
            </a:r>
            <a:r>
              <a:rPr lang="zh-CN" altLang="en-US" sz="1600" b="1" dirty="0">
                <a:solidFill>
                  <a:srgbClr val="333333"/>
                </a:solidFill>
                <a:latin typeface="+mn-ea"/>
                <a:sym typeface="+mn-ea"/>
              </a:rPr>
              <a:t>元</a:t>
            </a:r>
            <a:r>
              <a:rPr lang="en-US" altLang="zh-CN" sz="1600" b="1" dirty="0">
                <a:solidFill>
                  <a:srgbClr val="333333"/>
                </a:solidFill>
                <a:latin typeface="+mn-ea"/>
                <a:sym typeface="+mn-ea"/>
              </a:rPr>
              <a:t>/</a:t>
            </a:r>
            <a:r>
              <a:rPr lang="zh-CN" altLang="en-US" sz="1600" b="1" dirty="0">
                <a:solidFill>
                  <a:srgbClr val="333333"/>
                </a:solidFill>
                <a:latin typeface="+mn-ea"/>
                <a:sym typeface="+mn-ea"/>
              </a:rPr>
              <a:t>生</a:t>
            </a:r>
            <a:r>
              <a:rPr lang="en-US" altLang="zh-CN" sz="1600" b="1" dirty="0">
                <a:solidFill>
                  <a:srgbClr val="333333"/>
                </a:solidFill>
                <a:latin typeface="+mn-ea"/>
                <a:sym typeface="+mn-ea"/>
              </a:rPr>
              <a:t>/</a:t>
            </a:r>
            <a:r>
              <a:rPr lang="zh-CN" altLang="en-US" sz="1600" b="1" dirty="0">
                <a:solidFill>
                  <a:srgbClr val="333333"/>
                </a:solidFill>
                <a:latin typeface="+mn-ea"/>
                <a:sym typeface="+mn-ea"/>
              </a:rPr>
              <a:t>年；按学制交费。比如，本科生一次交费</a:t>
            </a:r>
            <a:r>
              <a:rPr lang="en-US" altLang="zh-CN" sz="1600" b="1" dirty="0">
                <a:solidFill>
                  <a:srgbClr val="333333"/>
                </a:solidFill>
                <a:latin typeface="+mn-ea"/>
                <a:sym typeface="+mn-ea"/>
              </a:rPr>
              <a:t>400</a:t>
            </a:r>
            <a:r>
              <a:rPr lang="zh-CN" altLang="en-US" sz="1600" b="1" dirty="0">
                <a:solidFill>
                  <a:srgbClr val="333333"/>
                </a:solidFill>
                <a:latin typeface="+mn-ea"/>
                <a:sym typeface="+mn-ea"/>
              </a:rPr>
              <a:t>元。</a:t>
            </a:r>
          </a:p>
          <a:p>
            <a:pPr marL="171450" indent="-171450">
              <a:lnSpc>
                <a:spcPct val="130000"/>
              </a:lnSpc>
              <a:buFont typeface="Arial" panose="020B0604020202020204"/>
              <a:buChar char="•"/>
            </a:pPr>
            <a:r>
              <a:rPr lang="zh-CN" altLang="en-US" sz="1600" b="1" dirty="0" smtClean="0">
                <a:solidFill>
                  <a:srgbClr val="FF0000"/>
                </a:solidFill>
                <a:latin typeface="+mn-ea"/>
                <a:sym typeface="+mn-ea"/>
              </a:rPr>
              <a:t>理赔</a:t>
            </a:r>
            <a:r>
              <a:rPr lang="zh-CN" altLang="en-US" sz="1600" b="1" dirty="0">
                <a:solidFill>
                  <a:srgbClr val="FF0000"/>
                </a:solidFill>
                <a:latin typeface="+mn-ea"/>
                <a:sym typeface="+mn-ea"/>
              </a:rPr>
              <a:t>咨询</a:t>
            </a:r>
            <a:r>
              <a:rPr lang="zh-CN" altLang="en-US" sz="1600" b="1" dirty="0" smtClean="0">
                <a:solidFill>
                  <a:srgbClr val="FF0000"/>
                </a:solidFill>
                <a:latin typeface="+mn-ea"/>
                <a:sym typeface="+mn-ea"/>
              </a:rPr>
              <a:t>：中国人</a:t>
            </a:r>
            <a:r>
              <a:rPr lang="zh-CN" altLang="en-US" sz="1600" b="1" dirty="0">
                <a:solidFill>
                  <a:srgbClr val="FF0000"/>
                </a:solidFill>
                <a:latin typeface="+mn-ea"/>
                <a:sym typeface="+mn-ea"/>
              </a:rPr>
              <a:t>寿</a:t>
            </a:r>
            <a:r>
              <a:rPr lang="en-US" altLang="zh-CN" sz="1600" b="1" dirty="0">
                <a:solidFill>
                  <a:srgbClr val="FF0000"/>
                </a:solidFill>
                <a:latin typeface="+mn-ea"/>
                <a:sym typeface="+mn-ea"/>
              </a:rPr>
              <a:t>-</a:t>
            </a:r>
            <a:r>
              <a:rPr lang="zh-CN" altLang="en-US" sz="1600" b="1" dirty="0">
                <a:solidFill>
                  <a:srgbClr val="FF0000"/>
                </a:solidFill>
                <a:latin typeface="+mn-ea"/>
                <a:sym typeface="+mn-ea"/>
              </a:rPr>
              <a:t>（</a:t>
            </a:r>
            <a:r>
              <a:rPr lang="en-US" altLang="zh-CN" sz="1600" b="1" dirty="0">
                <a:solidFill>
                  <a:srgbClr val="FF0000"/>
                </a:solidFill>
                <a:latin typeface="+mn-ea"/>
                <a:sym typeface="+mn-ea"/>
              </a:rPr>
              <a:t>021</a:t>
            </a:r>
            <a:r>
              <a:rPr lang="zh-CN" altLang="en-US" sz="1600" b="1" dirty="0">
                <a:solidFill>
                  <a:srgbClr val="FF0000"/>
                </a:solidFill>
                <a:latin typeface="+mn-ea"/>
                <a:sym typeface="+mn-ea"/>
              </a:rPr>
              <a:t>）</a:t>
            </a:r>
            <a:r>
              <a:rPr lang="en-US" altLang="zh-CN" sz="1600" b="1" dirty="0">
                <a:solidFill>
                  <a:srgbClr val="FF0000"/>
                </a:solidFill>
                <a:latin typeface="+mn-ea"/>
                <a:sym typeface="+mn-ea"/>
              </a:rPr>
              <a:t>63750440</a:t>
            </a:r>
            <a:r>
              <a:rPr lang="zh-CN" altLang="en-US" sz="1600" b="1" dirty="0">
                <a:solidFill>
                  <a:srgbClr val="FF0000"/>
                </a:solidFill>
                <a:latin typeface="+mn-ea"/>
                <a:sym typeface="+mn-ea"/>
              </a:rPr>
              <a:t>转</a:t>
            </a:r>
            <a:r>
              <a:rPr lang="en-US" altLang="zh-CN" sz="1600" b="1" dirty="0">
                <a:solidFill>
                  <a:srgbClr val="FF0000"/>
                </a:solidFill>
                <a:latin typeface="+mn-ea"/>
                <a:sym typeface="+mn-ea"/>
              </a:rPr>
              <a:t>6050或</a:t>
            </a:r>
            <a:r>
              <a:rPr lang="en-US" altLang="zh-CN" sz="1600" b="1" dirty="0" smtClean="0">
                <a:solidFill>
                  <a:srgbClr val="FF0000"/>
                </a:solidFill>
                <a:latin typeface="+mn-ea"/>
                <a:sym typeface="+mn-ea"/>
              </a:rPr>
              <a:t>95519</a:t>
            </a:r>
            <a:r>
              <a:rPr lang="zh-CN" altLang="en-US" sz="1600" b="1" dirty="0" smtClean="0">
                <a:solidFill>
                  <a:srgbClr val="FF0000"/>
                </a:solidFill>
                <a:latin typeface="+mn-ea"/>
                <a:sym typeface="+mn-ea"/>
              </a:rPr>
              <a:t>。电话</a:t>
            </a:r>
            <a:r>
              <a:rPr lang="en-US" altLang="zh-CN" sz="1600" b="1" dirty="0" smtClean="0">
                <a:solidFill>
                  <a:srgbClr val="FF0000"/>
                </a:solidFill>
                <a:latin typeface="+mn-ea"/>
                <a:sym typeface="+mn-ea"/>
              </a:rPr>
              <a:t>13641693300</a:t>
            </a:r>
            <a:endParaRPr kumimoji="1" lang="zh-CN" altLang="en-US" sz="1600" b="1" dirty="0">
              <a:solidFill>
                <a:srgbClr val="FF0000"/>
              </a:solidFill>
              <a:latin typeface="+mn-ea"/>
            </a:endParaRPr>
          </a:p>
        </p:txBody>
      </p:sp>
    </p:spTree>
    <p:extLst>
      <p:ext uri="{BB962C8B-B14F-4D97-AF65-F5344CB8AC3E}">
        <p14:creationId xmlns:p14="http://schemas.microsoft.com/office/powerpoint/2010/main" val="2580843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20918" y="811319"/>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矩形 2"/>
          <p:cNvSpPr/>
          <p:nvPr/>
        </p:nvSpPr>
        <p:spPr>
          <a:xfrm rot="353362">
            <a:off x="4661277" y="81534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rot="854280">
            <a:off x="4840447" y="84659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rot="1207642">
            <a:off x="4975504" y="885015"/>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rot="1689293">
            <a:off x="5159752" y="95541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rot="1976499">
            <a:off x="5277889" y="1031314"/>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rot="2151988">
            <a:off x="5387794" y="110717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rot="2439194">
            <a:off x="5494679" y="119823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rot="2998031">
            <a:off x="5598275" y="1309834"/>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rot="3285237">
            <a:off x="5679752" y="142419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rot="3643549">
            <a:off x="5766777" y="157132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rot="3930755">
            <a:off x="5825474" y="169888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4" name="矩形 13"/>
          <p:cNvSpPr/>
          <p:nvPr/>
        </p:nvSpPr>
        <p:spPr>
          <a:xfrm rot="4605071">
            <a:off x="5878674" y="186194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5" name="矩形 14"/>
          <p:cNvSpPr/>
          <p:nvPr/>
        </p:nvSpPr>
        <p:spPr>
          <a:xfrm rot="4958433">
            <a:off x="5906925" y="199948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矩形 15"/>
          <p:cNvSpPr/>
          <p:nvPr/>
        </p:nvSpPr>
        <p:spPr>
          <a:xfrm rot="21114211" flipH="1">
            <a:off x="4332651" y="82465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矩形 16"/>
          <p:cNvSpPr/>
          <p:nvPr/>
        </p:nvSpPr>
        <p:spPr>
          <a:xfrm rot="20760849" flipH="1">
            <a:off x="4194258" y="848409"/>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8" name="矩形 17"/>
          <p:cNvSpPr/>
          <p:nvPr/>
        </p:nvSpPr>
        <p:spPr>
          <a:xfrm rot="20259931" flipH="1">
            <a:off x="4021276" y="90798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9" name="矩形 18"/>
          <p:cNvSpPr/>
          <p:nvPr/>
        </p:nvSpPr>
        <p:spPr>
          <a:xfrm rot="19906569" flipH="1">
            <a:off x="3892975" y="96504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0" name="矩形 19"/>
          <p:cNvSpPr/>
          <p:nvPr/>
        </p:nvSpPr>
        <p:spPr>
          <a:xfrm rot="19424918" flipH="1">
            <a:off x="3734099" y="1057291"/>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矩形 20"/>
          <p:cNvSpPr/>
          <p:nvPr/>
        </p:nvSpPr>
        <p:spPr>
          <a:xfrm rot="19137712" flipH="1">
            <a:off x="3627830" y="114907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rot="18962223" flipH="1">
            <a:off x="3522893" y="123965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rot="18675017" flipH="1">
            <a:off x="3429900" y="134486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rot="18116180" flipH="1">
            <a:off x="3339649" y="1463128"/>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5" name="矩形 24"/>
          <p:cNvSpPr/>
          <p:nvPr/>
        </p:nvSpPr>
        <p:spPr>
          <a:xfrm rot="17828974" flipH="1">
            <a:off x="3275090" y="158782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矩形 25"/>
          <p:cNvSpPr/>
          <p:nvPr/>
        </p:nvSpPr>
        <p:spPr>
          <a:xfrm rot="17470662" flipH="1">
            <a:off x="3216250" y="172074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7" name="矩形 26"/>
          <p:cNvSpPr/>
          <p:nvPr/>
        </p:nvSpPr>
        <p:spPr>
          <a:xfrm rot="17183456" flipH="1">
            <a:off x="3176103" y="185529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rot="16509140" flipH="1">
            <a:off x="3146398" y="198922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rot="16155778" flipH="1">
            <a:off x="3137801" y="212937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0" name="矩形 29"/>
          <p:cNvSpPr/>
          <p:nvPr/>
        </p:nvSpPr>
        <p:spPr>
          <a:xfrm rot="20965998" flipV="1">
            <a:off x="4776882" y="358876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矩形 30"/>
          <p:cNvSpPr/>
          <p:nvPr/>
        </p:nvSpPr>
        <p:spPr>
          <a:xfrm rot="20612636" flipV="1">
            <a:off x="4914123" y="355906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2" name="矩形 31"/>
          <p:cNvSpPr/>
          <p:nvPr/>
        </p:nvSpPr>
        <p:spPr>
          <a:xfrm rot="20111718" flipV="1">
            <a:off x="5084524" y="349549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rot="19758356" flipV="1">
            <a:off x="5210245" y="343295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rot="19276705" flipV="1">
            <a:off x="5378459" y="332995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5" name="矩形 34"/>
          <p:cNvSpPr/>
          <p:nvPr/>
        </p:nvSpPr>
        <p:spPr>
          <a:xfrm rot="18989499" flipV="1">
            <a:off x="5480674" y="323368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6" name="矩形 35"/>
          <p:cNvSpPr/>
          <p:nvPr/>
        </p:nvSpPr>
        <p:spPr>
          <a:xfrm rot="18814010" flipV="1">
            <a:off x="5574804" y="313895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矩形 36"/>
          <p:cNvSpPr/>
          <p:nvPr/>
        </p:nvSpPr>
        <p:spPr>
          <a:xfrm rot="18526804" flipV="1">
            <a:off x="5663177" y="302983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8" name="矩形 37"/>
          <p:cNvSpPr/>
          <p:nvPr/>
        </p:nvSpPr>
        <p:spPr>
          <a:xfrm rot="17967967" flipV="1">
            <a:off x="5744551" y="2901134"/>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9" name="矩形 38"/>
          <p:cNvSpPr/>
          <p:nvPr/>
        </p:nvSpPr>
        <p:spPr>
          <a:xfrm rot="17680761" flipV="1">
            <a:off x="5803676" y="277377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0" name="矩形 39"/>
          <p:cNvSpPr/>
          <p:nvPr/>
        </p:nvSpPr>
        <p:spPr>
          <a:xfrm rot="17322449" flipV="1">
            <a:off x="5862244" y="261318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1" name="矩形 40"/>
          <p:cNvSpPr/>
          <p:nvPr/>
        </p:nvSpPr>
        <p:spPr>
          <a:xfrm rot="17035243" flipV="1">
            <a:off x="5896555" y="247702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矩形 41"/>
          <p:cNvSpPr/>
          <p:nvPr/>
        </p:nvSpPr>
        <p:spPr>
          <a:xfrm rot="16360927" flipV="1">
            <a:off x="5918950" y="230697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rot="16007565" flipV="1">
            <a:off x="5921499" y="216657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4" name="矩形 43"/>
          <p:cNvSpPr/>
          <p:nvPr/>
        </p:nvSpPr>
        <p:spPr>
          <a:xfrm rot="21451787" flipH="1" flipV="1">
            <a:off x="4589363" y="361017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5" name="矩形 44"/>
          <p:cNvSpPr/>
          <p:nvPr/>
        </p:nvSpPr>
        <p:spPr>
          <a:xfrm rot="205149" flipH="1" flipV="1">
            <a:off x="4448960" y="361220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6" name="矩形 45"/>
          <p:cNvSpPr/>
          <p:nvPr/>
        </p:nvSpPr>
        <p:spPr>
          <a:xfrm rot="706067" flipH="1" flipV="1">
            <a:off x="4267986" y="358535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7" name="矩形 46"/>
          <p:cNvSpPr/>
          <p:nvPr/>
        </p:nvSpPr>
        <p:spPr>
          <a:xfrm rot="1059429" flipH="1" flipV="1">
            <a:off x="4131397" y="3552791"/>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8" name="矩形 47"/>
          <p:cNvSpPr/>
          <p:nvPr/>
        </p:nvSpPr>
        <p:spPr>
          <a:xfrm rot="1541080" flipH="1" flipV="1">
            <a:off x="3958300" y="349124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p:nvSpPr>
        <p:spPr>
          <a:xfrm rot="1828286" flipH="1" flipV="1">
            <a:off x="3837001" y="342051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矩形 49"/>
          <p:cNvSpPr/>
          <p:nvPr/>
        </p:nvSpPr>
        <p:spPr>
          <a:xfrm rot="2003775" flipH="1" flipV="1">
            <a:off x="3717234" y="3350708"/>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p:cNvSpPr/>
          <p:nvPr/>
        </p:nvSpPr>
        <p:spPr>
          <a:xfrm rot="2290981" flipH="1" flipV="1">
            <a:off x="3606525" y="326433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2" name="矩形 51"/>
          <p:cNvSpPr/>
          <p:nvPr/>
        </p:nvSpPr>
        <p:spPr>
          <a:xfrm rot="2849818" flipH="1" flipV="1">
            <a:off x="3496116" y="3164626"/>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3" name="矩形 52"/>
          <p:cNvSpPr/>
          <p:nvPr/>
        </p:nvSpPr>
        <p:spPr>
          <a:xfrm rot="3137024" flipH="1" flipV="1">
            <a:off x="3409785" y="305388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矩形 53"/>
          <p:cNvSpPr/>
          <p:nvPr/>
        </p:nvSpPr>
        <p:spPr>
          <a:xfrm rot="3495336" flipH="1" flipV="1">
            <a:off x="3313154" y="291126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5" name="矩形 54"/>
          <p:cNvSpPr/>
          <p:nvPr/>
        </p:nvSpPr>
        <p:spPr>
          <a:xfrm rot="3782542" flipH="1" flipV="1">
            <a:off x="3249013" y="278635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6" name="矩形 55"/>
          <p:cNvSpPr/>
          <p:nvPr/>
        </p:nvSpPr>
        <p:spPr>
          <a:xfrm rot="4456858" flipH="1" flipV="1">
            <a:off x="3203834" y="265074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7" name="矩形 56"/>
          <p:cNvSpPr/>
          <p:nvPr/>
        </p:nvSpPr>
        <p:spPr>
          <a:xfrm rot="4810220" flipH="1" flipV="1">
            <a:off x="3169681" y="251454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8" name="矩形 57"/>
          <p:cNvSpPr/>
          <p:nvPr/>
        </p:nvSpPr>
        <p:spPr>
          <a:xfrm rot="4827269" flipH="1" flipV="1">
            <a:off x="3144790" y="2393595"/>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9" name="矩形 58"/>
          <p:cNvSpPr/>
          <p:nvPr/>
        </p:nvSpPr>
        <p:spPr>
          <a:xfrm rot="5180631" flipH="1" flipV="1">
            <a:off x="3125483" y="225451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0" name="矩形 59"/>
          <p:cNvSpPr/>
          <p:nvPr/>
        </p:nvSpPr>
        <p:spPr>
          <a:xfrm>
            <a:off x="3961748" y="1188222"/>
            <a:ext cx="1261997" cy="2400657"/>
          </a:xfrm>
          <a:prstGeom prst="rect">
            <a:avLst/>
          </a:prstGeom>
          <a:noFill/>
        </p:spPr>
        <p:txBody>
          <a:bodyPr wrap="none">
            <a:spAutoFit/>
          </a:bodyPr>
          <a:lstStyle/>
          <a:p>
            <a:pPr algn="ctr"/>
            <a:r>
              <a:rPr kumimoji="1" lang="en-US" altLang="zh-CN" sz="15000" b="1" dirty="0" smtClean="0">
                <a:solidFill>
                  <a:srgbClr val="FFFFFF"/>
                </a:solidFill>
                <a:effectLst>
                  <a:outerShdw blurRad="50800" dist="38100" dir="5400000" algn="t" rotWithShape="0">
                    <a:prstClr val="black">
                      <a:alpha val="40000"/>
                    </a:prstClr>
                  </a:outerShdw>
                </a:effectLst>
              </a:rPr>
              <a:t>2</a:t>
            </a:r>
            <a:endParaRPr kumimoji="1" lang="zh-CN" altLang="en-US" sz="15000" b="1" dirty="0">
              <a:solidFill>
                <a:srgbClr val="FFFFFF"/>
              </a:solidFill>
              <a:effectLst>
                <a:outerShdw blurRad="50800" dist="38100" dir="5400000" algn="t" rotWithShape="0">
                  <a:prstClr val="black">
                    <a:alpha val="40000"/>
                  </a:prstClr>
                </a:outerShdw>
              </a:effectLst>
            </a:endParaRPr>
          </a:p>
        </p:txBody>
      </p:sp>
      <p:sp>
        <p:nvSpPr>
          <p:cNvPr id="61" name="文本框 60"/>
          <p:cNvSpPr txBox="1"/>
          <p:nvPr/>
        </p:nvSpPr>
        <p:spPr>
          <a:xfrm>
            <a:off x="3562096" y="4168707"/>
            <a:ext cx="2084566" cy="430887"/>
          </a:xfrm>
          <a:prstGeom prst="rect">
            <a:avLst/>
          </a:prstGeom>
          <a:noFill/>
        </p:spPr>
        <p:txBody>
          <a:bodyPr wrap="square" rtlCol="0">
            <a:spAutoFit/>
          </a:bodyPr>
          <a:lstStyle/>
          <a:p>
            <a:pPr algn="ctr">
              <a:lnSpc>
                <a:spcPct val="110000"/>
              </a:lnSpc>
            </a:pPr>
            <a:r>
              <a:rPr kumimoji="1" lang="zh-CN" altLang="en-US" sz="2000" b="1" dirty="0" smtClean="0">
                <a:solidFill>
                  <a:srgbClr val="333333"/>
                </a:solidFill>
              </a:rPr>
              <a:t>本科生资助体系</a:t>
            </a:r>
            <a:endParaRPr kumimoji="1" lang="zh-CN" altLang="en-US" sz="2000" b="1" dirty="0">
              <a:solidFill>
                <a:srgbClr val="333333"/>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49759" y="0"/>
            <a:ext cx="5183529" cy="5183529"/>
          </a:xfrm>
          <a:prstGeom prst="ellipse">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文本框 2"/>
          <p:cNvSpPr txBox="1"/>
          <p:nvPr/>
        </p:nvSpPr>
        <p:spPr>
          <a:xfrm>
            <a:off x="215715" y="965751"/>
            <a:ext cx="1394129" cy="1077218"/>
          </a:xfrm>
          <a:prstGeom prst="rect">
            <a:avLst/>
          </a:prstGeom>
          <a:noFill/>
        </p:spPr>
        <p:txBody>
          <a:bodyPr wrap="square" rtlCol="0">
            <a:spAutoFit/>
          </a:bodyPr>
          <a:lstStyle/>
          <a:p>
            <a:r>
              <a:rPr kumimoji="1" lang="zh-CN" altLang="en-US" sz="3200" b="1" dirty="0" smtClean="0">
                <a:solidFill>
                  <a:srgbClr val="333333"/>
                </a:solidFill>
              </a:rPr>
              <a:t>资助体系</a:t>
            </a:r>
            <a:endParaRPr kumimoji="1" lang="zh-CN" altLang="en-US" sz="3200" b="1" dirty="0">
              <a:solidFill>
                <a:srgbClr val="333333"/>
              </a:solidFill>
            </a:endParaRPr>
          </a:p>
        </p:txBody>
      </p:sp>
      <p:sp>
        <p:nvSpPr>
          <p:cNvPr id="22" name="文本框 21"/>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24" name="六边形 23"/>
          <p:cNvSpPr/>
          <p:nvPr/>
        </p:nvSpPr>
        <p:spPr>
          <a:xfrm>
            <a:off x="4115327" y="1257109"/>
            <a:ext cx="1360375" cy="1127279"/>
          </a:xfrm>
          <a:prstGeom prst="hexagon">
            <a:avLst>
              <a:gd name="adj" fmla="val 25000"/>
              <a:gd name="vf" fmla="val 115470"/>
            </a:avLst>
          </a:prstGeom>
          <a:solidFill>
            <a:schemeClr val="accent1"/>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六边形 24"/>
          <p:cNvSpPr/>
          <p:nvPr/>
        </p:nvSpPr>
        <p:spPr>
          <a:xfrm>
            <a:off x="4115327" y="2540385"/>
            <a:ext cx="1360375" cy="1127279"/>
          </a:xfrm>
          <a:prstGeom prst="hexagon">
            <a:avLst>
              <a:gd name="adj" fmla="val 25000"/>
              <a:gd name="vf" fmla="val 115470"/>
            </a:avLst>
          </a:prstGeom>
          <a:solidFill>
            <a:schemeClr val="accent3">
              <a:lumMod val="75000"/>
            </a:schemeClr>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六边形 25"/>
          <p:cNvSpPr/>
          <p:nvPr/>
        </p:nvSpPr>
        <p:spPr>
          <a:xfrm>
            <a:off x="2936432" y="1898748"/>
            <a:ext cx="1360375" cy="1127279"/>
          </a:xfrm>
          <a:prstGeom prst="hexagon">
            <a:avLst>
              <a:gd name="adj" fmla="val 25000"/>
              <a:gd name="vf" fmla="val 115470"/>
            </a:avLst>
          </a:prstGeom>
          <a:solidFill>
            <a:schemeClr val="accent4"/>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六边形 26"/>
          <p:cNvSpPr/>
          <p:nvPr/>
        </p:nvSpPr>
        <p:spPr>
          <a:xfrm>
            <a:off x="5294221" y="1898748"/>
            <a:ext cx="1360375" cy="1127279"/>
          </a:xfrm>
          <a:prstGeom prst="hexagon">
            <a:avLst>
              <a:gd name="adj" fmla="val 25000"/>
              <a:gd name="vf" fmla="val 115470"/>
            </a:avLst>
          </a:prstGeom>
          <a:solidFill>
            <a:schemeClr val="accent2"/>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Freeform 217"/>
          <p:cNvSpPr>
            <a:spLocks noChangeAspect="1" noEditPoints="1"/>
          </p:cNvSpPr>
          <p:nvPr/>
        </p:nvSpPr>
        <p:spPr bwMode="auto">
          <a:xfrm>
            <a:off x="3486653" y="2292366"/>
            <a:ext cx="311373" cy="301319"/>
          </a:xfrm>
          <a:custGeom>
            <a:avLst/>
            <a:gdLst>
              <a:gd name="T0" fmla="*/ 49 w 125"/>
              <a:gd name="T1" fmla="*/ 16 h 127"/>
              <a:gd name="T2" fmla="*/ 36 w 125"/>
              <a:gd name="T3" fmla="*/ 18 h 127"/>
              <a:gd name="T4" fmla="*/ 25 w 125"/>
              <a:gd name="T5" fmla="*/ 26 h 127"/>
              <a:gd name="T6" fmla="*/ 18 w 125"/>
              <a:gd name="T7" fmla="*/ 37 h 127"/>
              <a:gd name="T8" fmla="*/ 15 w 125"/>
              <a:gd name="T9" fmla="*/ 50 h 127"/>
              <a:gd name="T10" fmla="*/ 18 w 125"/>
              <a:gd name="T11" fmla="*/ 64 h 127"/>
              <a:gd name="T12" fmla="*/ 25 w 125"/>
              <a:gd name="T13" fmla="*/ 75 h 127"/>
              <a:gd name="T14" fmla="*/ 36 w 125"/>
              <a:gd name="T15" fmla="*/ 81 h 127"/>
              <a:gd name="T16" fmla="*/ 49 w 125"/>
              <a:gd name="T17" fmla="*/ 85 h 127"/>
              <a:gd name="T18" fmla="*/ 63 w 125"/>
              <a:gd name="T19" fmla="*/ 81 h 127"/>
              <a:gd name="T20" fmla="*/ 73 w 125"/>
              <a:gd name="T21" fmla="*/ 75 h 127"/>
              <a:gd name="T22" fmla="*/ 81 w 125"/>
              <a:gd name="T23" fmla="*/ 64 h 127"/>
              <a:gd name="T24" fmla="*/ 84 w 125"/>
              <a:gd name="T25" fmla="*/ 50 h 127"/>
              <a:gd name="T26" fmla="*/ 81 w 125"/>
              <a:gd name="T27" fmla="*/ 37 h 127"/>
              <a:gd name="T28" fmla="*/ 73 w 125"/>
              <a:gd name="T29" fmla="*/ 26 h 127"/>
              <a:gd name="T30" fmla="*/ 63 w 125"/>
              <a:gd name="T31" fmla="*/ 18 h 127"/>
              <a:gd name="T32" fmla="*/ 49 w 125"/>
              <a:gd name="T33" fmla="*/ 16 h 127"/>
              <a:gd name="T34" fmla="*/ 49 w 125"/>
              <a:gd name="T35" fmla="*/ 0 h 127"/>
              <a:gd name="T36" fmla="*/ 68 w 125"/>
              <a:gd name="T37" fmla="*/ 4 h 127"/>
              <a:gd name="T38" fmla="*/ 85 w 125"/>
              <a:gd name="T39" fmla="*/ 16 h 127"/>
              <a:gd name="T40" fmla="*/ 95 w 125"/>
              <a:gd name="T41" fmla="*/ 31 h 127"/>
              <a:gd name="T42" fmla="*/ 99 w 125"/>
              <a:gd name="T43" fmla="*/ 50 h 127"/>
              <a:gd name="T44" fmla="*/ 97 w 125"/>
              <a:gd name="T45" fmla="*/ 64 h 127"/>
              <a:gd name="T46" fmla="*/ 91 w 125"/>
              <a:gd name="T47" fmla="*/ 77 h 127"/>
              <a:gd name="T48" fmla="*/ 91 w 125"/>
              <a:gd name="T49" fmla="*/ 78 h 127"/>
              <a:gd name="T50" fmla="*/ 122 w 125"/>
              <a:gd name="T51" fmla="*/ 109 h 127"/>
              <a:gd name="T52" fmla="*/ 124 w 125"/>
              <a:gd name="T53" fmla="*/ 113 h 127"/>
              <a:gd name="T54" fmla="*/ 125 w 125"/>
              <a:gd name="T55" fmla="*/ 116 h 127"/>
              <a:gd name="T56" fmla="*/ 124 w 125"/>
              <a:gd name="T57" fmla="*/ 120 h 127"/>
              <a:gd name="T58" fmla="*/ 122 w 125"/>
              <a:gd name="T59" fmla="*/ 123 h 127"/>
              <a:gd name="T60" fmla="*/ 119 w 125"/>
              <a:gd name="T61" fmla="*/ 126 h 127"/>
              <a:gd name="T62" fmla="*/ 115 w 125"/>
              <a:gd name="T63" fmla="*/ 127 h 127"/>
              <a:gd name="T64" fmla="*/ 111 w 125"/>
              <a:gd name="T65" fmla="*/ 126 h 127"/>
              <a:gd name="T66" fmla="*/ 107 w 125"/>
              <a:gd name="T67" fmla="*/ 123 h 127"/>
              <a:gd name="T68" fmla="*/ 77 w 125"/>
              <a:gd name="T69" fmla="*/ 93 h 127"/>
              <a:gd name="T70" fmla="*/ 76 w 125"/>
              <a:gd name="T71" fmla="*/ 92 h 127"/>
              <a:gd name="T72" fmla="*/ 64 w 125"/>
              <a:gd name="T73" fmla="*/ 98 h 127"/>
              <a:gd name="T74" fmla="*/ 49 w 125"/>
              <a:gd name="T75" fmla="*/ 101 h 127"/>
              <a:gd name="T76" fmla="*/ 30 w 125"/>
              <a:gd name="T77" fmla="*/ 97 h 127"/>
              <a:gd name="T78" fmla="*/ 14 w 125"/>
              <a:gd name="T79" fmla="*/ 85 h 127"/>
              <a:gd name="T80" fmla="*/ 4 w 125"/>
              <a:gd name="T81" fmla="*/ 69 h 127"/>
              <a:gd name="T82" fmla="*/ 0 w 125"/>
              <a:gd name="T83" fmla="*/ 50 h 127"/>
              <a:gd name="T84" fmla="*/ 4 w 125"/>
              <a:gd name="T85" fmla="*/ 31 h 127"/>
              <a:gd name="T86" fmla="*/ 14 w 125"/>
              <a:gd name="T87" fmla="*/ 16 h 127"/>
              <a:gd name="T88" fmla="*/ 30 w 125"/>
              <a:gd name="T89" fmla="*/ 4 h 127"/>
              <a:gd name="T90" fmla="*/ 49 w 125"/>
              <a:gd name="T9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 h="127">
                <a:moveTo>
                  <a:pt x="49" y="16"/>
                </a:moveTo>
                <a:lnTo>
                  <a:pt x="36" y="18"/>
                </a:lnTo>
                <a:lnTo>
                  <a:pt x="25" y="26"/>
                </a:lnTo>
                <a:lnTo>
                  <a:pt x="18" y="37"/>
                </a:lnTo>
                <a:lnTo>
                  <a:pt x="15" y="50"/>
                </a:lnTo>
                <a:lnTo>
                  <a:pt x="18" y="64"/>
                </a:lnTo>
                <a:lnTo>
                  <a:pt x="25" y="75"/>
                </a:lnTo>
                <a:lnTo>
                  <a:pt x="36" y="81"/>
                </a:lnTo>
                <a:lnTo>
                  <a:pt x="49" y="85"/>
                </a:lnTo>
                <a:lnTo>
                  <a:pt x="63" y="81"/>
                </a:lnTo>
                <a:lnTo>
                  <a:pt x="73" y="75"/>
                </a:lnTo>
                <a:lnTo>
                  <a:pt x="81" y="64"/>
                </a:lnTo>
                <a:lnTo>
                  <a:pt x="84" y="50"/>
                </a:lnTo>
                <a:lnTo>
                  <a:pt x="81" y="37"/>
                </a:lnTo>
                <a:lnTo>
                  <a:pt x="73" y="26"/>
                </a:lnTo>
                <a:lnTo>
                  <a:pt x="63" y="18"/>
                </a:lnTo>
                <a:lnTo>
                  <a:pt x="49" y="16"/>
                </a:lnTo>
                <a:close/>
                <a:moveTo>
                  <a:pt x="49" y="0"/>
                </a:moveTo>
                <a:lnTo>
                  <a:pt x="68" y="4"/>
                </a:lnTo>
                <a:lnTo>
                  <a:pt x="85" y="16"/>
                </a:lnTo>
                <a:lnTo>
                  <a:pt x="95" y="31"/>
                </a:lnTo>
                <a:lnTo>
                  <a:pt x="99" y="50"/>
                </a:lnTo>
                <a:lnTo>
                  <a:pt x="97" y="64"/>
                </a:lnTo>
                <a:lnTo>
                  <a:pt x="91" y="77"/>
                </a:lnTo>
                <a:lnTo>
                  <a:pt x="91" y="78"/>
                </a:lnTo>
                <a:lnTo>
                  <a:pt x="122" y="109"/>
                </a:lnTo>
                <a:lnTo>
                  <a:pt x="124" y="113"/>
                </a:lnTo>
                <a:lnTo>
                  <a:pt x="125" y="116"/>
                </a:lnTo>
                <a:lnTo>
                  <a:pt x="124" y="120"/>
                </a:lnTo>
                <a:lnTo>
                  <a:pt x="122" y="123"/>
                </a:lnTo>
                <a:lnTo>
                  <a:pt x="119" y="126"/>
                </a:lnTo>
                <a:lnTo>
                  <a:pt x="115" y="127"/>
                </a:lnTo>
                <a:lnTo>
                  <a:pt x="111" y="126"/>
                </a:lnTo>
                <a:lnTo>
                  <a:pt x="107" y="123"/>
                </a:lnTo>
                <a:lnTo>
                  <a:pt x="77" y="93"/>
                </a:lnTo>
                <a:lnTo>
                  <a:pt x="76" y="92"/>
                </a:lnTo>
                <a:lnTo>
                  <a:pt x="64" y="98"/>
                </a:lnTo>
                <a:lnTo>
                  <a:pt x="49" y="101"/>
                </a:lnTo>
                <a:lnTo>
                  <a:pt x="30" y="97"/>
                </a:lnTo>
                <a:lnTo>
                  <a:pt x="14" y="85"/>
                </a:lnTo>
                <a:lnTo>
                  <a:pt x="4" y="69"/>
                </a:lnTo>
                <a:lnTo>
                  <a:pt x="0" y="50"/>
                </a:lnTo>
                <a:lnTo>
                  <a:pt x="4" y="31"/>
                </a:lnTo>
                <a:lnTo>
                  <a:pt x="14" y="16"/>
                </a:lnTo>
                <a:lnTo>
                  <a:pt x="30" y="4"/>
                </a:lnTo>
                <a:lnTo>
                  <a:pt x="4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18"/>
          <p:cNvSpPr>
            <a:spLocks noChangeAspect="1" noEditPoints="1"/>
          </p:cNvSpPr>
          <p:nvPr/>
        </p:nvSpPr>
        <p:spPr bwMode="auto">
          <a:xfrm>
            <a:off x="5879696" y="2311723"/>
            <a:ext cx="300922" cy="301319"/>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0" name="Freeform 219"/>
          <p:cNvSpPr>
            <a:spLocks noChangeAspect="1" noEditPoints="1"/>
          </p:cNvSpPr>
          <p:nvPr/>
        </p:nvSpPr>
        <p:spPr bwMode="auto">
          <a:xfrm>
            <a:off x="4630691" y="2926202"/>
            <a:ext cx="246608" cy="301319"/>
          </a:xfrm>
          <a:custGeom>
            <a:avLst/>
            <a:gdLst>
              <a:gd name="T0" fmla="*/ 49 w 99"/>
              <a:gd name="T1" fmla="*/ 17 h 127"/>
              <a:gd name="T2" fmla="*/ 36 w 99"/>
              <a:gd name="T3" fmla="*/ 21 h 127"/>
              <a:gd name="T4" fmla="*/ 26 w 99"/>
              <a:gd name="T5" fmla="*/ 31 h 127"/>
              <a:gd name="T6" fmla="*/ 22 w 99"/>
              <a:gd name="T7" fmla="*/ 46 h 127"/>
              <a:gd name="T8" fmla="*/ 26 w 99"/>
              <a:gd name="T9" fmla="*/ 60 h 127"/>
              <a:gd name="T10" fmla="*/ 36 w 99"/>
              <a:gd name="T11" fmla="*/ 69 h 127"/>
              <a:gd name="T12" fmla="*/ 49 w 99"/>
              <a:gd name="T13" fmla="*/ 73 h 127"/>
              <a:gd name="T14" fmla="*/ 64 w 99"/>
              <a:gd name="T15" fmla="*/ 69 h 127"/>
              <a:gd name="T16" fmla="*/ 74 w 99"/>
              <a:gd name="T17" fmla="*/ 60 h 127"/>
              <a:gd name="T18" fmla="*/ 78 w 99"/>
              <a:gd name="T19" fmla="*/ 46 h 127"/>
              <a:gd name="T20" fmla="*/ 74 w 99"/>
              <a:gd name="T21" fmla="*/ 31 h 127"/>
              <a:gd name="T22" fmla="*/ 64 w 99"/>
              <a:gd name="T23" fmla="*/ 21 h 127"/>
              <a:gd name="T24" fmla="*/ 49 w 99"/>
              <a:gd name="T25" fmla="*/ 17 h 127"/>
              <a:gd name="T26" fmla="*/ 49 w 99"/>
              <a:gd name="T27" fmla="*/ 0 h 127"/>
              <a:gd name="T28" fmla="*/ 69 w 99"/>
              <a:gd name="T29" fmla="*/ 4 h 127"/>
              <a:gd name="T30" fmla="*/ 85 w 99"/>
              <a:gd name="T31" fmla="*/ 14 h 127"/>
              <a:gd name="T32" fmla="*/ 95 w 99"/>
              <a:gd name="T33" fmla="*/ 30 h 127"/>
              <a:gd name="T34" fmla="*/ 99 w 99"/>
              <a:gd name="T35" fmla="*/ 50 h 127"/>
              <a:gd name="T36" fmla="*/ 99 w 99"/>
              <a:gd name="T37" fmla="*/ 55 h 127"/>
              <a:gd name="T38" fmla="*/ 97 w 99"/>
              <a:gd name="T39" fmla="*/ 72 h 127"/>
              <a:gd name="T40" fmla="*/ 89 w 99"/>
              <a:gd name="T41" fmla="*/ 89 h 127"/>
              <a:gd name="T42" fmla="*/ 80 w 99"/>
              <a:gd name="T43" fmla="*/ 102 h 127"/>
              <a:gd name="T44" fmla="*/ 69 w 99"/>
              <a:gd name="T45" fmla="*/ 113 h 127"/>
              <a:gd name="T46" fmla="*/ 60 w 99"/>
              <a:gd name="T47" fmla="*/ 120 h 127"/>
              <a:gd name="T48" fmla="*/ 53 w 99"/>
              <a:gd name="T49" fmla="*/ 126 h 127"/>
              <a:gd name="T50" fmla="*/ 51 w 99"/>
              <a:gd name="T51" fmla="*/ 127 h 127"/>
              <a:gd name="T52" fmla="*/ 48 w 99"/>
              <a:gd name="T53" fmla="*/ 126 h 127"/>
              <a:gd name="T54" fmla="*/ 43 w 99"/>
              <a:gd name="T55" fmla="*/ 122 h 127"/>
              <a:gd name="T56" fmla="*/ 34 w 99"/>
              <a:gd name="T57" fmla="*/ 115 h 127"/>
              <a:gd name="T58" fmla="*/ 25 w 99"/>
              <a:gd name="T59" fmla="*/ 106 h 127"/>
              <a:gd name="T60" fmla="*/ 15 w 99"/>
              <a:gd name="T61" fmla="*/ 94 h 127"/>
              <a:gd name="T62" fmla="*/ 8 w 99"/>
              <a:gd name="T63" fmla="*/ 80 h 127"/>
              <a:gd name="T64" fmla="*/ 2 w 99"/>
              <a:gd name="T65" fmla="*/ 65 h 127"/>
              <a:gd name="T66" fmla="*/ 1 w 99"/>
              <a:gd name="T67" fmla="*/ 58 h 127"/>
              <a:gd name="T68" fmla="*/ 0 w 99"/>
              <a:gd name="T69" fmla="*/ 50 h 127"/>
              <a:gd name="T70" fmla="*/ 4 w 99"/>
              <a:gd name="T71" fmla="*/ 30 h 127"/>
              <a:gd name="T72" fmla="*/ 14 w 99"/>
              <a:gd name="T73" fmla="*/ 14 h 127"/>
              <a:gd name="T74" fmla="*/ 30 w 99"/>
              <a:gd name="T75" fmla="*/ 4 h 127"/>
              <a:gd name="T76" fmla="*/ 49 w 99"/>
              <a:gd name="T7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27">
                <a:moveTo>
                  <a:pt x="49" y="17"/>
                </a:moveTo>
                <a:lnTo>
                  <a:pt x="36" y="21"/>
                </a:lnTo>
                <a:lnTo>
                  <a:pt x="26" y="31"/>
                </a:lnTo>
                <a:lnTo>
                  <a:pt x="22" y="46"/>
                </a:lnTo>
                <a:lnTo>
                  <a:pt x="26" y="60"/>
                </a:lnTo>
                <a:lnTo>
                  <a:pt x="36" y="69"/>
                </a:lnTo>
                <a:lnTo>
                  <a:pt x="49" y="73"/>
                </a:lnTo>
                <a:lnTo>
                  <a:pt x="64" y="69"/>
                </a:lnTo>
                <a:lnTo>
                  <a:pt x="74" y="60"/>
                </a:lnTo>
                <a:lnTo>
                  <a:pt x="78" y="46"/>
                </a:lnTo>
                <a:lnTo>
                  <a:pt x="74" y="31"/>
                </a:lnTo>
                <a:lnTo>
                  <a:pt x="64" y="21"/>
                </a:lnTo>
                <a:lnTo>
                  <a:pt x="49" y="17"/>
                </a:lnTo>
                <a:close/>
                <a:moveTo>
                  <a:pt x="49" y="0"/>
                </a:moveTo>
                <a:lnTo>
                  <a:pt x="69" y="4"/>
                </a:lnTo>
                <a:lnTo>
                  <a:pt x="85" y="14"/>
                </a:lnTo>
                <a:lnTo>
                  <a:pt x="95" y="30"/>
                </a:lnTo>
                <a:lnTo>
                  <a:pt x="99" y="50"/>
                </a:lnTo>
                <a:lnTo>
                  <a:pt x="99" y="55"/>
                </a:lnTo>
                <a:lnTo>
                  <a:pt x="97" y="72"/>
                </a:lnTo>
                <a:lnTo>
                  <a:pt x="89" y="89"/>
                </a:lnTo>
                <a:lnTo>
                  <a:pt x="80" y="102"/>
                </a:lnTo>
                <a:lnTo>
                  <a:pt x="69" y="113"/>
                </a:lnTo>
                <a:lnTo>
                  <a:pt x="60" y="120"/>
                </a:lnTo>
                <a:lnTo>
                  <a:pt x="53" y="126"/>
                </a:lnTo>
                <a:lnTo>
                  <a:pt x="51" y="127"/>
                </a:lnTo>
                <a:lnTo>
                  <a:pt x="48" y="126"/>
                </a:lnTo>
                <a:lnTo>
                  <a:pt x="43" y="122"/>
                </a:lnTo>
                <a:lnTo>
                  <a:pt x="34" y="115"/>
                </a:lnTo>
                <a:lnTo>
                  <a:pt x="25" y="106"/>
                </a:lnTo>
                <a:lnTo>
                  <a:pt x="15" y="94"/>
                </a:lnTo>
                <a:lnTo>
                  <a:pt x="8" y="80"/>
                </a:lnTo>
                <a:lnTo>
                  <a:pt x="2" y="65"/>
                </a:lnTo>
                <a:lnTo>
                  <a:pt x="1" y="58"/>
                </a:lnTo>
                <a:lnTo>
                  <a:pt x="0" y="50"/>
                </a:lnTo>
                <a:lnTo>
                  <a:pt x="4" y="30"/>
                </a:lnTo>
                <a:lnTo>
                  <a:pt x="14" y="14"/>
                </a:lnTo>
                <a:lnTo>
                  <a:pt x="30" y="4"/>
                </a:lnTo>
                <a:lnTo>
                  <a:pt x="4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1" name="Freeform 221"/>
          <p:cNvSpPr>
            <a:spLocks noChangeAspect="1"/>
          </p:cNvSpPr>
          <p:nvPr/>
        </p:nvSpPr>
        <p:spPr bwMode="auto">
          <a:xfrm>
            <a:off x="4630694" y="1670083"/>
            <a:ext cx="329646" cy="301319"/>
          </a:xfrm>
          <a:custGeom>
            <a:avLst/>
            <a:gdLst>
              <a:gd name="T0" fmla="*/ 61 w 124"/>
              <a:gd name="T1" fmla="*/ 0 h 119"/>
              <a:gd name="T2" fmla="*/ 82 w 124"/>
              <a:gd name="T3" fmla="*/ 38 h 119"/>
              <a:gd name="T4" fmla="*/ 124 w 124"/>
              <a:gd name="T5" fmla="*/ 45 h 119"/>
              <a:gd name="T6" fmla="*/ 95 w 124"/>
              <a:gd name="T7" fmla="*/ 77 h 119"/>
              <a:gd name="T8" fmla="*/ 101 w 124"/>
              <a:gd name="T9" fmla="*/ 119 h 119"/>
              <a:gd name="T10" fmla="*/ 61 w 124"/>
              <a:gd name="T11" fmla="*/ 100 h 119"/>
              <a:gd name="T12" fmla="*/ 23 w 124"/>
              <a:gd name="T13" fmla="*/ 119 h 119"/>
              <a:gd name="T14" fmla="*/ 29 w 124"/>
              <a:gd name="T15" fmla="*/ 77 h 119"/>
              <a:gd name="T16" fmla="*/ 0 w 124"/>
              <a:gd name="T17" fmla="*/ 45 h 119"/>
              <a:gd name="T18" fmla="*/ 42 w 124"/>
              <a:gd name="T19" fmla="*/ 38 h 119"/>
              <a:gd name="T20" fmla="*/ 61 w 124"/>
              <a:gd name="T2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19">
                <a:moveTo>
                  <a:pt x="61" y="0"/>
                </a:moveTo>
                <a:lnTo>
                  <a:pt x="82" y="38"/>
                </a:lnTo>
                <a:lnTo>
                  <a:pt x="124" y="45"/>
                </a:lnTo>
                <a:lnTo>
                  <a:pt x="95" y="77"/>
                </a:lnTo>
                <a:lnTo>
                  <a:pt x="101" y="119"/>
                </a:lnTo>
                <a:lnTo>
                  <a:pt x="61" y="100"/>
                </a:lnTo>
                <a:lnTo>
                  <a:pt x="23" y="119"/>
                </a:lnTo>
                <a:lnTo>
                  <a:pt x="29" y="77"/>
                </a:lnTo>
                <a:lnTo>
                  <a:pt x="0" y="45"/>
                </a:lnTo>
                <a:lnTo>
                  <a:pt x="42" y="38"/>
                </a:lnTo>
                <a:lnTo>
                  <a:pt x="6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 name="文本框 31"/>
          <p:cNvSpPr txBox="1"/>
          <p:nvPr/>
        </p:nvSpPr>
        <p:spPr>
          <a:xfrm>
            <a:off x="5879696" y="599025"/>
            <a:ext cx="2200973" cy="646331"/>
          </a:xfrm>
          <a:prstGeom prst="rect">
            <a:avLst/>
          </a:prstGeom>
          <a:noFill/>
        </p:spPr>
        <p:txBody>
          <a:bodyPr wrap="square" rtlCol="0">
            <a:spAutoFit/>
          </a:bodyPr>
          <a:lstStyle/>
          <a:p>
            <a:pPr algn="r"/>
            <a:r>
              <a:rPr lang="zh-CN" altLang="en-US" sz="3600" b="1" dirty="0" smtClean="0">
                <a:solidFill>
                  <a:schemeClr val="accent2"/>
                </a:solidFill>
                <a:cs typeface="Arial" panose="020B0604020202020204" pitchFamily="34" charset="0"/>
              </a:rPr>
              <a:t>助学贷款</a:t>
            </a:r>
            <a:endParaRPr lang="en-US" altLang="zh-CN" sz="3600" b="1" dirty="0">
              <a:solidFill>
                <a:schemeClr val="accent2"/>
              </a:solidFill>
              <a:cs typeface="Arial" panose="020B0604020202020204" pitchFamily="34" charset="0"/>
            </a:endParaRPr>
          </a:p>
        </p:txBody>
      </p:sp>
      <p:sp>
        <p:nvSpPr>
          <p:cNvPr id="33" name="文本框 32"/>
          <p:cNvSpPr txBox="1"/>
          <p:nvPr/>
        </p:nvSpPr>
        <p:spPr>
          <a:xfrm>
            <a:off x="5508642" y="3713441"/>
            <a:ext cx="2604965" cy="646331"/>
          </a:xfrm>
          <a:prstGeom prst="rect">
            <a:avLst/>
          </a:prstGeom>
          <a:noFill/>
        </p:spPr>
        <p:txBody>
          <a:bodyPr wrap="square" rtlCol="0">
            <a:spAutoFit/>
          </a:bodyPr>
          <a:lstStyle/>
          <a:p>
            <a:r>
              <a:rPr lang="zh-CN" altLang="en-US" sz="3600" b="1" dirty="0">
                <a:solidFill>
                  <a:srgbClr val="00B050"/>
                </a:solidFill>
                <a:cs typeface="Arial" panose="020B0604020202020204" pitchFamily="34" charset="0"/>
              </a:rPr>
              <a:t>勤助与困补</a:t>
            </a:r>
            <a:endParaRPr lang="en-US" altLang="zh-CN" sz="3600" b="1" dirty="0">
              <a:solidFill>
                <a:srgbClr val="00B050"/>
              </a:solidFill>
              <a:cs typeface="Arial" panose="020B0604020202020204" pitchFamily="34" charset="0"/>
            </a:endParaRPr>
          </a:p>
        </p:txBody>
      </p:sp>
      <p:sp>
        <p:nvSpPr>
          <p:cNvPr id="34" name="文本框 33"/>
          <p:cNvSpPr txBox="1"/>
          <p:nvPr/>
        </p:nvSpPr>
        <p:spPr>
          <a:xfrm>
            <a:off x="1947601" y="3419646"/>
            <a:ext cx="2031117" cy="646331"/>
          </a:xfrm>
          <a:prstGeom prst="rect">
            <a:avLst/>
          </a:prstGeom>
          <a:noFill/>
        </p:spPr>
        <p:txBody>
          <a:bodyPr wrap="square" rtlCol="0">
            <a:spAutoFit/>
          </a:bodyPr>
          <a:lstStyle/>
          <a:p>
            <a:r>
              <a:rPr lang="zh-CN" altLang="en-US" sz="3600" b="1" dirty="0">
                <a:solidFill>
                  <a:schemeClr val="accent5">
                    <a:lumMod val="75000"/>
                  </a:schemeClr>
                </a:solidFill>
                <a:cs typeface="Arial" panose="020B0604020202020204" pitchFamily="34" charset="0"/>
              </a:rPr>
              <a:t>助学金</a:t>
            </a:r>
            <a:endParaRPr lang="en-US" altLang="zh-CN" sz="3600" b="1" dirty="0">
              <a:solidFill>
                <a:schemeClr val="accent5">
                  <a:lumMod val="75000"/>
                </a:schemeClr>
              </a:solidFill>
              <a:cs typeface="Arial" panose="020B0604020202020204" pitchFamily="34" charset="0"/>
            </a:endParaRPr>
          </a:p>
        </p:txBody>
      </p:sp>
      <p:sp>
        <p:nvSpPr>
          <p:cNvPr id="35" name="文本框 34"/>
          <p:cNvSpPr txBox="1"/>
          <p:nvPr/>
        </p:nvSpPr>
        <p:spPr>
          <a:xfrm>
            <a:off x="1947604" y="601107"/>
            <a:ext cx="2142305" cy="646331"/>
          </a:xfrm>
          <a:prstGeom prst="rect">
            <a:avLst/>
          </a:prstGeom>
          <a:noFill/>
        </p:spPr>
        <p:txBody>
          <a:bodyPr wrap="square" rtlCol="0">
            <a:spAutoFit/>
          </a:bodyPr>
          <a:lstStyle/>
          <a:p>
            <a:r>
              <a:rPr lang="zh-CN" altLang="en-US" sz="3600" b="1" dirty="0" smtClean="0">
                <a:solidFill>
                  <a:schemeClr val="accent1"/>
                </a:solidFill>
                <a:cs typeface="Arial" panose="020B0604020202020204" pitchFamily="34" charset="0"/>
              </a:rPr>
              <a:t>奖学金</a:t>
            </a:r>
            <a:endParaRPr lang="en-US" altLang="zh-CN" sz="3600" b="1" dirty="0" smtClean="0">
              <a:solidFill>
                <a:schemeClr val="accent1"/>
              </a:solidFill>
              <a:cs typeface="Arial" panose="020B0604020202020204" pitchFamily="34" charset="0"/>
            </a:endParaRPr>
          </a:p>
        </p:txBody>
      </p:sp>
      <p:cxnSp>
        <p:nvCxnSpPr>
          <p:cNvPr id="36" name="肘形连接符 35"/>
          <p:cNvCxnSpPr>
            <a:stCxn id="35" idx="1"/>
            <a:endCxn id="24" idx="4"/>
          </p:cNvCxnSpPr>
          <p:nvPr/>
        </p:nvCxnSpPr>
        <p:spPr>
          <a:xfrm rot="10800000" flipH="1" flipV="1">
            <a:off x="1947603" y="924273"/>
            <a:ext cx="2449543" cy="332836"/>
          </a:xfrm>
          <a:prstGeom prst="bentConnector4">
            <a:avLst>
              <a:gd name="adj1" fmla="val -9332"/>
              <a:gd name="adj2" fmla="val 98547"/>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肘形连接符 36"/>
          <p:cNvCxnSpPr>
            <a:stCxn id="27" idx="0"/>
            <a:endCxn id="32" idx="3"/>
          </p:cNvCxnSpPr>
          <p:nvPr/>
        </p:nvCxnSpPr>
        <p:spPr>
          <a:xfrm flipV="1">
            <a:off x="6654596" y="922191"/>
            <a:ext cx="1426073" cy="1540197"/>
          </a:xfrm>
          <a:prstGeom prst="bentConnector3">
            <a:avLst>
              <a:gd name="adj1" fmla="val 116030"/>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25" idx="0"/>
            <a:endCxn id="33" idx="3"/>
          </p:cNvCxnSpPr>
          <p:nvPr/>
        </p:nvCxnSpPr>
        <p:spPr>
          <a:xfrm>
            <a:off x="5475702" y="3104025"/>
            <a:ext cx="2637905" cy="932582"/>
          </a:xfrm>
          <a:prstGeom prst="bentConnector3">
            <a:avLst>
              <a:gd name="adj1" fmla="val 10866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肘形连接符 38"/>
          <p:cNvCxnSpPr>
            <a:stCxn id="34" idx="1"/>
            <a:endCxn id="26" idx="3"/>
          </p:cNvCxnSpPr>
          <p:nvPr/>
        </p:nvCxnSpPr>
        <p:spPr>
          <a:xfrm rot="10800000" flipH="1">
            <a:off x="1947600" y="2462388"/>
            <a:ext cx="988831" cy="1280424"/>
          </a:xfrm>
          <a:prstGeom prst="bentConnector3">
            <a:avLst>
              <a:gd name="adj1" fmla="val -23118"/>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65473" y="2081766"/>
            <a:ext cx="1736403" cy="453457"/>
          </a:xfrm>
          <a:prstGeom prst="rect">
            <a:avLst/>
          </a:prstGeom>
        </p:spPr>
        <p:txBody>
          <a:bodyPr wrap="square">
            <a:spAutoFit/>
          </a:bodyPr>
          <a:lstStyle/>
          <a:p>
            <a:pPr>
              <a:lnSpc>
                <a:spcPct val="130000"/>
              </a:lnSpc>
            </a:pPr>
            <a:r>
              <a:rPr lang="zh-CN" altLang="en-US" sz="2000" dirty="0" smtClean="0">
                <a:solidFill>
                  <a:srgbClr val="333333"/>
                </a:solidFill>
                <a:latin typeface="+mn-ea"/>
              </a:rPr>
              <a:t>本科生</a:t>
            </a:r>
            <a:endParaRPr lang="zh-CN" altLang="en-US" sz="2000" dirty="0">
              <a:solidFill>
                <a:srgbClr val="333333"/>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奖学金</a:t>
            </a:r>
            <a:endParaRPr kumimoji="1" lang="en-US" altLang="zh-CN" sz="2400" b="1" dirty="0" smtClean="0">
              <a:solidFill>
                <a:srgbClr val="1187B1"/>
              </a:solidFill>
            </a:endParaRPr>
          </a:p>
        </p:txBody>
      </p:sp>
      <p:sp>
        <p:nvSpPr>
          <p:cNvPr id="3" name="文本框 2"/>
          <p:cNvSpPr txBox="1"/>
          <p:nvPr/>
        </p:nvSpPr>
        <p:spPr>
          <a:xfrm>
            <a:off x="490381" y="1143101"/>
            <a:ext cx="4048764" cy="369332"/>
          </a:xfrm>
          <a:prstGeom prst="rect">
            <a:avLst/>
          </a:prstGeom>
          <a:noFill/>
        </p:spPr>
        <p:txBody>
          <a:bodyPr wrap="square" rtlCol="0">
            <a:spAutoFit/>
          </a:bodyPr>
          <a:lstStyle/>
          <a:p>
            <a:r>
              <a:rPr kumimoji="1" lang="zh-CN" altLang="en-US" b="1" dirty="0">
                <a:solidFill>
                  <a:srgbClr val="E65B4F"/>
                </a:solidFill>
              </a:rPr>
              <a:t>本专科生国家奖学金</a:t>
            </a:r>
          </a:p>
        </p:txBody>
      </p:sp>
      <p:sp>
        <p:nvSpPr>
          <p:cNvPr id="14" name="矩形 13"/>
          <p:cNvSpPr/>
          <p:nvPr/>
        </p:nvSpPr>
        <p:spPr>
          <a:xfrm>
            <a:off x="393441" y="1617161"/>
            <a:ext cx="2593995" cy="1050290"/>
          </a:xfrm>
          <a:prstGeom prst="rect">
            <a:avLst/>
          </a:prstGeom>
        </p:spPr>
        <p:txBody>
          <a:bodyPr wrap="square">
            <a:spAutoFit/>
          </a:bodyPr>
          <a:lstStyle/>
          <a:p>
            <a:pPr marL="171450" lvl="0" indent="-171450">
              <a:lnSpc>
                <a:spcPct val="130000"/>
              </a:lnSpc>
              <a:buFont typeface="Arial" panose="020B0604020202020204"/>
              <a:buChar char="•"/>
            </a:pPr>
            <a:r>
              <a:rPr lang="zh-CN" altLang="en-US" sz="1200" b="1" dirty="0">
                <a:solidFill>
                  <a:srgbClr val="333333"/>
                </a:solidFill>
                <a:latin typeface="+mn-ea"/>
              </a:rPr>
              <a:t>本专科学生，每生</a:t>
            </a:r>
            <a:r>
              <a:rPr lang="en-US" altLang="zh-CN" sz="1200" b="1" dirty="0">
                <a:solidFill>
                  <a:srgbClr val="333333"/>
                </a:solidFill>
                <a:latin typeface="+mn-ea"/>
              </a:rPr>
              <a:t>8000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年</a:t>
            </a:r>
            <a:r>
              <a:rPr lang="zh-CN" altLang="en-US" sz="1200" b="1" dirty="0" smtClean="0">
                <a:solidFill>
                  <a:srgbClr val="333333"/>
                </a:solidFill>
                <a:latin typeface="+mn-ea"/>
              </a:rPr>
              <a:t>。</a:t>
            </a:r>
            <a:endParaRPr lang="zh-CN" altLang="en-US" sz="1200" b="1" dirty="0">
              <a:solidFill>
                <a:srgbClr val="333333"/>
              </a:solidFill>
              <a:latin typeface="+mn-ea"/>
            </a:endParaRPr>
          </a:p>
          <a:p>
            <a:pPr marL="171450" lvl="0" indent="-171450">
              <a:lnSpc>
                <a:spcPct val="130000"/>
              </a:lnSpc>
              <a:buFont typeface="Arial" panose="020B0604020202020204"/>
              <a:buChar char="•"/>
            </a:pPr>
            <a:r>
              <a:rPr lang="zh-CN" altLang="en-US" sz="1200" b="1" dirty="0">
                <a:solidFill>
                  <a:srgbClr val="333333"/>
                </a:solidFill>
                <a:latin typeface="+mn-ea"/>
              </a:rPr>
              <a:t>奖励面：</a:t>
            </a:r>
            <a:r>
              <a:rPr lang="en-US" altLang="zh-CN" sz="1200" b="1" dirty="0">
                <a:solidFill>
                  <a:srgbClr val="333333"/>
                </a:solidFill>
                <a:latin typeface="+mn-ea"/>
              </a:rPr>
              <a:t>1—2%</a:t>
            </a:r>
            <a:r>
              <a:rPr lang="zh-CN" altLang="en-US" sz="1200" b="1" dirty="0">
                <a:solidFill>
                  <a:srgbClr val="333333"/>
                </a:solidFill>
                <a:latin typeface="+mn-ea"/>
              </a:rPr>
              <a:t>，财政部教育部下达名额和预算</a:t>
            </a:r>
            <a:r>
              <a:rPr lang="zh-CN" altLang="en-US" sz="1200" b="1" dirty="0" smtClean="0">
                <a:solidFill>
                  <a:srgbClr val="333333"/>
                </a:solidFill>
                <a:latin typeface="+mn-ea"/>
              </a:rPr>
              <a:t>。</a:t>
            </a:r>
            <a:endParaRPr lang="zh-CN" altLang="en-US" sz="1200" b="1" dirty="0">
              <a:solidFill>
                <a:srgbClr val="333333"/>
              </a:solidFill>
              <a:latin typeface="+mn-ea"/>
            </a:endParaRPr>
          </a:p>
          <a:p>
            <a:pPr marL="171450" lvl="0" indent="-171450">
              <a:lnSpc>
                <a:spcPct val="130000"/>
              </a:lnSpc>
              <a:buFont typeface="Arial" panose="020B0604020202020204"/>
              <a:buChar char="•"/>
            </a:pPr>
            <a:r>
              <a:rPr kumimoji="1" lang="zh-CN" altLang="en-US" sz="1200" b="1" dirty="0" smtClean="0">
                <a:solidFill>
                  <a:srgbClr val="333333"/>
                </a:solidFill>
                <a:latin typeface="+mn-ea"/>
              </a:rPr>
              <a:t>我校每年</a:t>
            </a:r>
            <a:r>
              <a:rPr kumimoji="1" lang="en-US" altLang="zh-CN" sz="1200" b="1" dirty="0" smtClean="0">
                <a:solidFill>
                  <a:srgbClr val="333333"/>
                </a:solidFill>
                <a:latin typeface="+mn-ea"/>
              </a:rPr>
              <a:t>200</a:t>
            </a:r>
            <a:r>
              <a:rPr kumimoji="1" lang="zh-CN" altLang="en-US" sz="1200" b="1" dirty="0" smtClean="0">
                <a:solidFill>
                  <a:srgbClr val="333333"/>
                </a:solidFill>
                <a:latin typeface="+mn-ea"/>
              </a:rPr>
              <a:t>名左右。</a:t>
            </a:r>
            <a:endParaRPr kumimoji="1" lang="zh-CN" altLang="en-US" sz="1200" b="1" dirty="0">
              <a:solidFill>
                <a:srgbClr val="333333"/>
              </a:solidFill>
              <a:latin typeface="+mn-ea"/>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9" name="文本框 8"/>
          <p:cNvSpPr txBox="1"/>
          <p:nvPr/>
        </p:nvSpPr>
        <p:spPr>
          <a:xfrm>
            <a:off x="3201546" y="1143101"/>
            <a:ext cx="4048764" cy="369332"/>
          </a:xfrm>
          <a:prstGeom prst="rect">
            <a:avLst/>
          </a:prstGeom>
          <a:noFill/>
        </p:spPr>
        <p:txBody>
          <a:bodyPr wrap="square" rtlCol="0">
            <a:spAutoFit/>
          </a:bodyPr>
          <a:lstStyle/>
          <a:p>
            <a:r>
              <a:rPr kumimoji="1" lang="zh-CN" altLang="en-US" b="1" dirty="0">
                <a:solidFill>
                  <a:srgbClr val="E65B4F"/>
                </a:solidFill>
              </a:rPr>
              <a:t>本专科生国家励志奖学金</a:t>
            </a:r>
          </a:p>
        </p:txBody>
      </p:sp>
      <p:sp>
        <p:nvSpPr>
          <p:cNvPr id="10" name="矩形 9"/>
          <p:cNvSpPr/>
          <p:nvPr/>
        </p:nvSpPr>
        <p:spPr>
          <a:xfrm>
            <a:off x="3104606" y="1617161"/>
            <a:ext cx="2904308" cy="1290320"/>
          </a:xfrm>
          <a:prstGeom prst="rect">
            <a:avLst/>
          </a:prstGeom>
        </p:spPr>
        <p:txBody>
          <a:bodyPr wrap="square">
            <a:spAutoFit/>
          </a:bodyPr>
          <a:lstStyle/>
          <a:p>
            <a:pPr marL="171450" lvl="0" indent="-171450">
              <a:lnSpc>
                <a:spcPct val="130000"/>
              </a:lnSpc>
              <a:buFont typeface="Arial" panose="020B0604020202020204"/>
              <a:buChar char="•"/>
            </a:pPr>
            <a:r>
              <a:rPr lang="zh-CN" altLang="en-US" sz="1200" b="1" dirty="0">
                <a:solidFill>
                  <a:srgbClr val="333333"/>
                </a:solidFill>
                <a:latin typeface="+mn-ea"/>
              </a:rPr>
              <a:t>奖励家庭经济困难、表现优异的本专科学生，每生</a:t>
            </a:r>
            <a:r>
              <a:rPr lang="en-US" altLang="zh-CN" sz="1200" b="1" dirty="0">
                <a:solidFill>
                  <a:srgbClr val="333333"/>
                </a:solidFill>
                <a:latin typeface="+mn-ea"/>
              </a:rPr>
              <a:t>5000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年</a:t>
            </a:r>
            <a:r>
              <a:rPr lang="zh-CN" altLang="en-US" sz="1200" b="1" dirty="0" smtClean="0">
                <a:solidFill>
                  <a:srgbClr val="333333"/>
                </a:solidFill>
                <a:latin typeface="+mn-ea"/>
              </a:rPr>
              <a:t>。</a:t>
            </a:r>
            <a:endParaRPr lang="zh-CN" altLang="en-US" sz="1200" b="1" dirty="0">
              <a:solidFill>
                <a:srgbClr val="333333"/>
              </a:solidFill>
              <a:latin typeface="+mn-ea"/>
            </a:endParaRPr>
          </a:p>
          <a:p>
            <a:pPr marL="171450" lvl="0" indent="-171450">
              <a:lnSpc>
                <a:spcPct val="130000"/>
              </a:lnSpc>
              <a:buFont typeface="Arial" panose="020B0604020202020204"/>
              <a:buChar char="•"/>
            </a:pPr>
            <a:r>
              <a:rPr lang="zh-CN" altLang="en-US" sz="1200" b="1" dirty="0">
                <a:solidFill>
                  <a:srgbClr val="333333"/>
                </a:solidFill>
                <a:latin typeface="+mn-ea"/>
              </a:rPr>
              <a:t>奖励面：财政部教育部下达名额和预算</a:t>
            </a:r>
            <a:r>
              <a:rPr lang="zh-CN" altLang="en-US" sz="1200" b="1" dirty="0" smtClean="0">
                <a:solidFill>
                  <a:srgbClr val="333333"/>
                </a:solidFill>
                <a:latin typeface="+mn-ea"/>
              </a:rPr>
              <a:t>。</a:t>
            </a:r>
            <a:endParaRPr lang="zh-CN" altLang="en-US" sz="1200" b="1" dirty="0">
              <a:solidFill>
                <a:srgbClr val="333333"/>
              </a:solidFill>
              <a:latin typeface="+mn-ea"/>
            </a:endParaRPr>
          </a:p>
          <a:p>
            <a:pPr marL="171450" lvl="0" indent="-171450">
              <a:lnSpc>
                <a:spcPct val="130000"/>
              </a:lnSpc>
              <a:buFont typeface="Arial" panose="020B0604020202020204"/>
              <a:buChar char="•"/>
            </a:pPr>
            <a:r>
              <a:rPr kumimoji="1" lang="zh-CN" altLang="en-US" sz="1200" b="1" dirty="0" smtClean="0">
                <a:solidFill>
                  <a:srgbClr val="333333"/>
                </a:solidFill>
                <a:latin typeface="+mn-ea"/>
              </a:rPr>
              <a:t>我校每年</a:t>
            </a:r>
            <a:r>
              <a:rPr kumimoji="1" lang="en-US" altLang="zh-CN" sz="1200" b="1" dirty="0" smtClean="0">
                <a:solidFill>
                  <a:srgbClr val="333333"/>
                </a:solidFill>
                <a:latin typeface="+mn-ea"/>
              </a:rPr>
              <a:t>300-400</a:t>
            </a:r>
            <a:r>
              <a:rPr kumimoji="1" lang="zh-CN" altLang="en-US" sz="1200" b="1" dirty="0" smtClean="0">
                <a:solidFill>
                  <a:srgbClr val="333333"/>
                </a:solidFill>
                <a:latin typeface="+mn-ea"/>
              </a:rPr>
              <a:t>名。</a:t>
            </a:r>
            <a:endParaRPr kumimoji="1" lang="zh-CN" altLang="en-US" sz="1200" b="1" dirty="0">
              <a:solidFill>
                <a:srgbClr val="333333"/>
              </a:solidFill>
              <a:latin typeface="+mn-ea"/>
            </a:endParaRPr>
          </a:p>
        </p:txBody>
      </p:sp>
      <p:sp>
        <p:nvSpPr>
          <p:cNvPr id="13" name="文本框 12"/>
          <p:cNvSpPr txBox="1"/>
          <p:nvPr/>
        </p:nvSpPr>
        <p:spPr>
          <a:xfrm>
            <a:off x="6258254" y="1143101"/>
            <a:ext cx="4048764" cy="369332"/>
          </a:xfrm>
          <a:prstGeom prst="rect">
            <a:avLst/>
          </a:prstGeom>
          <a:noFill/>
        </p:spPr>
        <p:txBody>
          <a:bodyPr wrap="square" rtlCol="0">
            <a:spAutoFit/>
          </a:bodyPr>
          <a:lstStyle/>
          <a:p>
            <a:r>
              <a:rPr kumimoji="1" lang="zh-CN" altLang="en-US" b="1" dirty="0">
                <a:solidFill>
                  <a:srgbClr val="E65B4F"/>
                </a:solidFill>
              </a:rPr>
              <a:t>上海市奖学金</a:t>
            </a:r>
          </a:p>
        </p:txBody>
      </p:sp>
      <p:sp>
        <p:nvSpPr>
          <p:cNvPr id="16" name="矩形 15"/>
          <p:cNvSpPr/>
          <p:nvPr/>
        </p:nvSpPr>
        <p:spPr>
          <a:xfrm>
            <a:off x="6180364" y="1617161"/>
            <a:ext cx="2904308" cy="1050290"/>
          </a:xfrm>
          <a:prstGeom prst="rect">
            <a:avLst/>
          </a:prstGeom>
        </p:spPr>
        <p:txBody>
          <a:bodyPr wrap="square">
            <a:spAutoFit/>
          </a:bodyPr>
          <a:lstStyle/>
          <a:p>
            <a:pPr marL="171450" lvl="0" indent="-171450">
              <a:lnSpc>
                <a:spcPct val="130000"/>
              </a:lnSpc>
              <a:buFont typeface="Arial" panose="020B0604020202020204"/>
              <a:buChar char="•"/>
            </a:pPr>
            <a:r>
              <a:rPr lang="zh-CN" altLang="en-US" sz="1200" b="1" dirty="0">
                <a:solidFill>
                  <a:srgbClr val="333333"/>
                </a:solidFill>
                <a:latin typeface="+mn-ea"/>
              </a:rPr>
              <a:t>每生</a:t>
            </a:r>
            <a:r>
              <a:rPr lang="en-US" altLang="zh-CN" sz="1200" b="1" dirty="0">
                <a:solidFill>
                  <a:srgbClr val="333333"/>
                </a:solidFill>
                <a:latin typeface="+mn-ea"/>
              </a:rPr>
              <a:t>8000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年。</a:t>
            </a:r>
          </a:p>
          <a:p>
            <a:pPr marL="171450" lvl="0" indent="-171450">
              <a:lnSpc>
                <a:spcPct val="130000"/>
              </a:lnSpc>
              <a:buFont typeface="Arial" panose="020B0604020202020204"/>
              <a:buChar char="•"/>
            </a:pPr>
            <a:r>
              <a:rPr lang="zh-CN" altLang="en-US" sz="1200" b="1" dirty="0">
                <a:solidFill>
                  <a:srgbClr val="333333"/>
                </a:solidFill>
                <a:latin typeface="+mn-ea"/>
              </a:rPr>
              <a:t>奖励面：全市每年</a:t>
            </a:r>
            <a:r>
              <a:rPr lang="en-US" altLang="zh-CN" sz="1200" b="1" dirty="0">
                <a:solidFill>
                  <a:srgbClr val="333333"/>
                </a:solidFill>
                <a:latin typeface="+mn-ea"/>
              </a:rPr>
              <a:t>1000</a:t>
            </a:r>
            <a:r>
              <a:rPr lang="zh-CN" altLang="en-US" sz="1200" b="1" dirty="0">
                <a:solidFill>
                  <a:srgbClr val="333333"/>
                </a:solidFill>
                <a:latin typeface="+mn-ea"/>
              </a:rPr>
              <a:t>名</a:t>
            </a:r>
            <a:r>
              <a:rPr lang="zh-CN" altLang="en-US" sz="1200" b="1" dirty="0" smtClean="0">
                <a:solidFill>
                  <a:srgbClr val="333333"/>
                </a:solidFill>
                <a:latin typeface="+mn-ea"/>
              </a:rPr>
              <a:t>，教委</a:t>
            </a:r>
            <a:r>
              <a:rPr lang="zh-CN" altLang="en-US" sz="1200" b="1" dirty="0">
                <a:solidFill>
                  <a:srgbClr val="333333"/>
                </a:solidFill>
                <a:latin typeface="+mn-ea"/>
              </a:rPr>
              <a:t>下达名额和预算。</a:t>
            </a:r>
          </a:p>
          <a:p>
            <a:pPr marL="171450" lvl="0" indent="-171450">
              <a:lnSpc>
                <a:spcPct val="130000"/>
              </a:lnSpc>
              <a:buFont typeface="Arial" panose="020B0604020202020204"/>
              <a:buChar char="•"/>
            </a:pPr>
            <a:r>
              <a:rPr kumimoji="1" lang="zh-CN" altLang="en-US" sz="1200" b="1" dirty="0" smtClean="0">
                <a:solidFill>
                  <a:srgbClr val="333333"/>
                </a:solidFill>
                <a:latin typeface="+mn-ea"/>
              </a:rPr>
              <a:t>我校每年</a:t>
            </a:r>
            <a:r>
              <a:rPr kumimoji="1" lang="en-US" altLang="zh-CN" sz="1200" b="1" dirty="0" smtClean="0">
                <a:solidFill>
                  <a:srgbClr val="333333"/>
                </a:solidFill>
                <a:latin typeface="+mn-ea"/>
              </a:rPr>
              <a:t>30</a:t>
            </a:r>
            <a:r>
              <a:rPr kumimoji="1" lang="zh-CN" altLang="en-US" sz="1200" b="1" dirty="0" smtClean="0">
                <a:solidFill>
                  <a:srgbClr val="333333"/>
                </a:solidFill>
                <a:latin typeface="+mn-ea"/>
              </a:rPr>
              <a:t>名左右。</a:t>
            </a:r>
            <a:endParaRPr kumimoji="1" lang="zh-CN" altLang="en-US" sz="1200" b="1" dirty="0">
              <a:solidFill>
                <a:srgbClr val="333333"/>
              </a:solidFill>
              <a:latin typeface="+mn-ea"/>
            </a:endParaRPr>
          </a:p>
        </p:txBody>
      </p:sp>
      <p:sp>
        <p:nvSpPr>
          <p:cNvPr id="18" name="文本框 17"/>
          <p:cNvSpPr txBox="1"/>
          <p:nvPr/>
        </p:nvSpPr>
        <p:spPr>
          <a:xfrm>
            <a:off x="489915" y="2962195"/>
            <a:ext cx="4048764" cy="369332"/>
          </a:xfrm>
          <a:prstGeom prst="rect">
            <a:avLst/>
          </a:prstGeom>
          <a:noFill/>
        </p:spPr>
        <p:txBody>
          <a:bodyPr wrap="square" rtlCol="0">
            <a:spAutoFit/>
          </a:bodyPr>
          <a:lstStyle/>
          <a:p>
            <a:r>
              <a:rPr kumimoji="1" lang="zh-CN" altLang="en-US" b="1" dirty="0">
                <a:solidFill>
                  <a:srgbClr val="E65B4F"/>
                </a:solidFill>
              </a:rPr>
              <a:t>本</a:t>
            </a:r>
            <a:r>
              <a:rPr kumimoji="1" lang="zh-CN" altLang="en-US" b="1" dirty="0" smtClean="0">
                <a:solidFill>
                  <a:srgbClr val="E65B4F"/>
                </a:solidFill>
              </a:rPr>
              <a:t>专科生优秀学生奖学金</a:t>
            </a:r>
            <a:endParaRPr kumimoji="1" lang="zh-CN" altLang="en-US" b="1" dirty="0">
              <a:solidFill>
                <a:srgbClr val="E65B4F"/>
              </a:solidFill>
            </a:endParaRPr>
          </a:p>
        </p:txBody>
      </p:sp>
      <p:sp>
        <p:nvSpPr>
          <p:cNvPr id="19" name="矩形 18"/>
          <p:cNvSpPr/>
          <p:nvPr/>
        </p:nvSpPr>
        <p:spPr>
          <a:xfrm>
            <a:off x="393065" y="3435985"/>
            <a:ext cx="4636770" cy="1290320"/>
          </a:xfrm>
          <a:prstGeom prst="rect">
            <a:avLst/>
          </a:prstGeom>
        </p:spPr>
        <p:txBody>
          <a:bodyPr wrap="square">
            <a:spAutoFit/>
          </a:bodyPr>
          <a:lstStyle/>
          <a:p>
            <a:pPr marL="171450" lvl="0" indent="-171450">
              <a:lnSpc>
                <a:spcPct val="130000"/>
              </a:lnSpc>
              <a:buFont typeface="Arial" panose="020B0604020202020204"/>
              <a:buChar char="•"/>
            </a:pPr>
            <a:r>
              <a:rPr lang="zh-CN" altLang="en-US" sz="1200" b="1" dirty="0">
                <a:solidFill>
                  <a:srgbClr val="333333"/>
                </a:solidFill>
                <a:latin typeface="+mn-ea"/>
              </a:rPr>
              <a:t>奖励面（学生人数</a:t>
            </a:r>
            <a:r>
              <a:rPr lang="en-US" altLang="zh-CN" sz="1200" b="1" dirty="0">
                <a:solidFill>
                  <a:srgbClr val="333333"/>
                </a:solidFill>
                <a:latin typeface="+mn-ea"/>
              </a:rPr>
              <a:t>37%</a:t>
            </a:r>
            <a:r>
              <a:rPr lang="zh-CN" altLang="en-US" sz="1200" b="1" dirty="0">
                <a:solidFill>
                  <a:srgbClr val="333333"/>
                </a:solidFill>
                <a:latin typeface="+mn-ea"/>
              </a:rPr>
              <a:t>）</a:t>
            </a:r>
          </a:p>
          <a:p>
            <a:pPr marL="171450" lvl="0" indent="-171450">
              <a:lnSpc>
                <a:spcPct val="130000"/>
              </a:lnSpc>
              <a:buFont typeface="Arial" panose="020B0604020202020204"/>
              <a:buChar char="•"/>
            </a:pPr>
            <a:r>
              <a:rPr lang="zh-CN" altLang="en-US" sz="1200" b="1" dirty="0">
                <a:solidFill>
                  <a:srgbClr val="333333"/>
                </a:solidFill>
                <a:latin typeface="+mn-ea"/>
              </a:rPr>
              <a:t>特等奖，所在年级学生总数的</a:t>
            </a:r>
            <a:r>
              <a:rPr lang="en-US" altLang="zh-CN" sz="1200" b="1" dirty="0">
                <a:solidFill>
                  <a:srgbClr val="333333"/>
                </a:solidFill>
                <a:latin typeface="+mn-ea"/>
              </a:rPr>
              <a:t>2% </a:t>
            </a:r>
            <a:r>
              <a:rPr lang="zh-CN" altLang="en-US" sz="1200" b="1" dirty="0">
                <a:solidFill>
                  <a:srgbClr val="333333"/>
                </a:solidFill>
                <a:latin typeface="+mn-ea"/>
              </a:rPr>
              <a:t>，标准</a:t>
            </a:r>
            <a:r>
              <a:rPr lang="en-US" altLang="zh-CN" sz="1200" b="1" dirty="0">
                <a:solidFill>
                  <a:srgbClr val="333333"/>
                </a:solidFill>
                <a:latin typeface="+mn-ea"/>
              </a:rPr>
              <a:t>5000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人</a:t>
            </a:r>
            <a:r>
              <a:rPr lang="en-US" altLang="zh-CN" sz="1200" b="1" dirty="0">
                <a:solidFill>
                  <a:srgbClr val="333333"/>
                </a:solidFill>
                <a:latin typeface="+mn-ea"/>
              </a:rPr>
              <a:t>/</a:t>
            </a:r>
            <a:r>
              <a:rPr lang="zh-CN" altLang="en-US" sz="1200" b="1" dirty="0">
                <a:solidFill>
                  <a:srgbClr val="333333"/>
                </a:solidFill>
                <a:latin typeface="+mn-ea"/>
              </a:rPr>
              <a:t>年。</a:t>
            </a:r>
          </a:p>
          <a:p>
            <a:pPr marL="171450" lvl="0" indent="-171450">
              <a:lnSpc>
                <a:spcPct val="130000"/>
              </a:lnSpc>
              <a:buFont typeface="Arial" panose="020B0604020202020204"/>
              <a:buChar char="•"/>
            </a:pPr>
            <a:r>
              <a:rPr lang="zh-CN" altLang="en-US" sz="1200" b="1" dirty="0">
                <a:solidFill>
                  <a:srgbClr val="333333"/>
                </a:solidFill>
                <a:latin typeface="+mn-ea"/>
              </a:rPr>
              <a:t>一等奖，所在年级学生总数的</a:t>
            </a:r>
            <a:r>
              <a:rPr lang="en-US" altLang="zh-CN" sz="1200" b="1" dirty="0">
                <a:solidFill>
                  <a:srgbClr val="333333"/>
                </a:solidFill>
                <a:latin typeface="+mn-ea"/>
              </a:rPr>
              <a:t>5% </a:t>
            </a:r>
            <a:r>
              <a:rPr lang="zh-CN" altLang="en-US" sz="1200" b="1" dirty="0">
                <a:solidFill>
                  <a:srgbClr val="333333"/>
                </a:solidFill>
                <a:latin typeface="+mn-ea"/>
              </a:rPr>
              <a:t>，标准</a:t>
            </a:r>
            <a:r>
              <a:rPr lang="en-US" altLang="zh-CN" sz="1200" b="1" dirty="0">
                <a:solidFill>
                  <a:srgbClr val="333333"/>
                </a:solidFill>
                <a:latin typeface="+mn-ea"/>
              </a:rPr>
              <a:t>3500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人</a:t>
            </a:r>
            <a:r>
              <a:rPr lang="en-US" altLang="zh-CN" sz="1200" b="1" dirty="0">
                <a:solidFill>
                  <a:srgbClr val="333333"/>
                </a:solidFill>
                <a:latin typeface="+mn-ea"/>
                <a:sym typeface="+mn-ea"/>
              </a:rPr>
              <a:t>/</a:t>
            </a:r>
            <a:r>
              <a:rPr lang="zh-CN" altLang="en-US" sz="1200" b="1" dirty="0">
                <a:solidFill>
                  <a:srgbClr val="333333"/>
                </a:solidFill>
                <a:latin typeface="+mn-ea"/>
              </a:rPr>
              <a:t>年。</a:t>
            </a:r>
          </a:p>
          <a:p>
            <a:pPr marL="171450" lvl="0" indent="-171450">
              <a:lnSpc>
                <a:spcPct val="130000"/>
              </a:lnSpc>
              <a:buFont typeface="Arial" panose="020B0604020202020204"/>
              <a:buChar char="•"/>
            </a:pPr>
            <a:r>
              <a:rPr lang="zh-CN" altLang="en-US" sz="1200" b="1" dirty="0">
                <a:solidFill>
                  <a:srgbClr val="333333"/>
                </a:solidFill>
                <a:latin typeface="+mn-ea"/>
              </a:rPr>
              <a:t>二等奖，所在年级学生总数的</a:t>
            </a:r>
            <a:r>
              <a:rPr lang="en-US" altLang="zh-CN" sz="1200" b="1" dirty="0">
                <a:solidFill>
                  <a:srgbClr val="333333"/>
                </a:solidFill>
                <a:latin typeface="+mn-ea"/>
              </a:rPr>
              <a:t>10% </a:t>
            </a:r>
            <a:r>
              <a:rPr lang="zh-CN" altLang="en-US" sz="1200" b="1" dirty="0">
                <a:solidFill>
                  <a:srgbClr val="333333"/>
                </a:solidFill>
                <a:latin typeface="+mn-ea"/>
              </a:rPr>
              <a:t>，标准</a:t>
            </a:r>
            <a:r>
              <a:rPr lang="en-US" altLang="zh-CN" sz="1200" b="1" dirty="0">
                <a:solidFill>
                  <a:srgbClr val="333333"/>
                </a:solidFill>
                <a:latin typeface="+mn-ea"/>
              </a:rPr>
              <a:t>2000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人</a:t>
            </a:r>
            <a:r>
              <a:rPr lang="en-US" altLang="zh-CN" sz="1200" b="1" dirty="0">
                <a:solidFill>
                  <a:srgbClr val="333333"/>
                </a:solidFill>
                <a:latin typeface="+mn-ea"/>
                <a:sym typeface="+mn-ea"/>
              </a:rPr>
              <a:t>/</a:t>
            </a:r>
            <a:r>
              <a:rPr lang="zh-CN" altLang="en-US" sz="1200" b="1" dirty="0">
                <a:solidFill>
                  <a:srgbClr val="333333"/>
                </a:solidFill>
                <a:latin typeface="+mn-ea"/>
              </a:rPr>
              <a:t>年。</a:t>
            </a:r>
          </a:p>
          <a:p>
            <a:pPr marL="171450" lvl="0" indent="-171450">
              <a:lnSpc>
                <a:spcPct val="130000"/>
              </a:lnSpc>
              <a:buFont typeface="Arial" panose="020B0604020202020204"/>
              <a:buChar char="•"/>
            </a:pPr>
            <a:r>
              <a:rPr lang="zh-CN" altLang="en-US" sz="1200" b="1" dirty="0">
                <a:solidFill>
                  <a:srgbClr val="333333"/>
                </a:solidFill>
                <a:latin typeface="+mn-ea"/>
              </a:rPr>
              <a:t>三等奖，所在年级学生总数的</a:t>
            </a:r>
            <a:r>
              <a:rPr lang="en-US" altLang="zh-CN" sz="1200" b="1" dirty="0">
                <a:solidFill>
                  <a:srgbClr val="333333"/>
                </a:solidFill>
                <a:latin typeface="+mn-ea"/>
              </a:rPr>
              <a:t>20% </a:t>
            </a:r>
            <a:r>
              <a:rPr lang="zh-CN" altLang="en-US" sz="1200" b="1" dirty="0">
                <a:solidFill>
                  <a:srgbClr val="333333"/>
                </a:solidFill>
                <a:latin typeface="+mn-ea"/>
              </a:rPr>
              <a:t>，标准</a:t>
            </a:r>
            <a:r>
              <a:rPr lang="en-US" altLang="zh-CN" sz="1200" b="1" dirty="0">
                <a:solidFill>
                  <a:srgbClr val="333333"/>
                </a:solidFill>
                <a:latin typeface="+mn-ea"/>
              </a:rPr>
              <a:t>1000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人</a:t>
            </a:r>
            <a:r>
              <a:rPr lang="en-US" altLang="zh-CN" sz="1200" b="1" dirty="0">
                <a:solidFill>
                  <a:srgbClr val="333333"/>
                </a:solidFill>
                <a:latin typeface="+mn-ea"/>
                <a:sym typeface="+mn-ea"/>
              </a:rPr>
              <a:t>/</a:t>
            </a:r>
            <a:r>
              <a:rPr lang="zh-CN" altLang="en-US" sz="1200" b="1" dirty="0" smtClean="0">
                <a:solidFill>
                  <a:srgbClr val="333333"/>
                </a:solidFill>
                <a:latin typeface="+mn-ea"/>
              </a:rPr>
              <a:t>年。</a:t>
            </a:r>
            <a:endParaRPr lang="zh-CN" altLang="en-US" sz="1200" b="1" dirty="0">
              <a:solidFill>
                <a:srgbClr val="333333"/>
              </a:solidFill>
              <a:latin typeface="+mn-ea"/>
            </a:endParaRPr>
          </a:p>
        </p:txBody>
      </p:sp>
      <p:grpSp>
        <p:nvGrpSpPr>
          <p:cNvPr id="4" name="组合 3"/>
          <p:cNvGrpSpPr/>
          <p:nvPr/>
        </p:nvGrpSpPr>
        <p:grpSpPr>
          <a:xfrm>
            <a:off x="7309217" y="3681431"/>
            <a:ext cx="1507908" cy="1508300"/>
            <a:chOff x="11342538" y="6016958"/>
            <a:chExt cx="1999231" cy="1999752"/>
          </a:xfrm>
        </p:grpSpPr>
        <p:sp>
          <p:nvSpPr>
            <p:cNvPr id="28" name="Oval 63"/>
            <p:cNvSpPr/>
            <p:nvPr/>
          </p:nvSpPr>
          <p:spPr>
            <a:xfrm rot="21316916">
              <a:off x="11342538" y="6016958"/>
              <a:ext cx="1999231" cy="1999752"/>
            </a:xfrm>
            <a:prstGeom prst="ellipse">
              <a:avLst/>
            </a:prstGeom>
            <a:solidFill>
              <a:schemeClr val="accent3">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p>
          </p:txBody>
        </p:sp>
        <p:sp>
          <p:nvSpPr>
            <p:cNvPr id="29" name="Oval 73"/>
            <p:cNvSpPr/>
            <p:nvPr/>
          </p:nvSpPr>
          <p:spPr>
            <a:xfrm rot="21316916">
              <a:off x="11504083" y="6178545"/>
              <a:ext cx="1676140" cy="167657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p>
          </p:txBody>
        </p:sp>
        <p:sp>
          <p:nvSpPr>
            <p:cNvPr id="30" name="Freeform 101"/>
            <p:cNvSpPr>
              <a:spLocks noChangeArrowheads="1"/>
            </p:cNvSpPr>
            <p:nvPr/>
          </p:nvSpPr>
          <p:spPr bwMode="auto">
            <a:xfrm>
              <a:off x="12019106" y="6675738"/>
              <a:ext cx="804670" cy="61952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endParaRPr lang="en-US" dirty="0">
                <a:latin typeface="微软雅黑" panose="020B0503020204020204" pitchFamily="34" charset="-122"/>
              </a:endParaRPr>
            </a:p>
          </p:txBody>
        </p:sp>
      </p:grpSp>
      <p:sp>
        <p:nvSpPr>
          <p:cNvPr id="5" name="文本框 4"/>
          <p:cNvSpPr txBox="1"/>
          <p:nvPr/>
        </p:nvSpPr>
        <p:spPr>
          <a:xfrm>
            <a:off x="4798390" y="2967275"/>
            <a:ext cx="4048764" cy="368300"/>
          </a:xfrm>
          <a:prstGeom prst="rect">
            <a:avLst/>
          </a:prstGeom>
          <a:noFill/>
        </p:spPr>
        <p:txBody>
          <a:bodyPr wrap="square" rtlCol="0">
            <a:spAutoFit/>
          </a:bodyPr>
          <a:lstStyle/>
          <a:p>
            <a:r>
              <a:rPr kumimoji="1" lang="zh-CN" altLang="en-US" b="1" dirty="0">
                <a:solidFill>
                  <a:srgbClr val="E65B4F"/>
                </a:solidFill>
              </a:rPr>
              <a:t>少数民族优秀学生奖学金</a:t>
            </a:r>
          </a:p>
        </p:txBody>
      </p:sp>
      <p:sp>
        <p:nvSpPr>
          <p:cNvPr id="6" name="矩形 5"/>
          <p:cNvSpPr/>
          <p:nvPr/>
        </p:nvSpPr>
        <p:spPr>
          <a:xfrm>
            <a:off x="4712970" y="3446145"/>
            <a:ext cx="4636770" cy="570865"/>
          </a:xfrm>
          <a:prstGeom prst="rect">
            <a:avLst/>
          </a:prstGeom>
        </p:spPr>
        <p:txBody>
          <a:bodyPr wrap="square">
            <a:spAutoFit/>
          </a:bodyPr>
          <a:lstStyle/>
          <a:p>
            <a:pPr marL="171450" lvl="0" indent="-171450">
              <a:lnSpc>
                <a:spcPct val="130000"/>
              </a:lnSpc>
              <a:buFont typeface="Arial" panose="020B0604020202020204"/>
              <a:buChar char="•"/>
            </a:pPr>
            <a:r>
              <a:rPr lang="zh-CN" sz="1200" b="1" dirty="0">
                <a:solidFill>
                  <a:srgbClr val="333333"/>
                </a:solidFill>
                <a:latin typeface="+mn-ea"/>
              </a:rPr>
              <a:t>每生</a:t>
            </a:r>
            <a:r>
              <a:rPr lang="en-US" altLang="zh-CN" sz="1200" b="1" dirty="0">
                <a:solidFill>
                  <a:srgbClr val="333333"/>
                </a:solidFill>
                <a:latin typeface="+mn-ea"/>
              </a:rPr>
              <a:t>1000</a:t>
            </a:r>
            <a:r>
              <a:rPr lang="zh-CN" altLang="en-US" sz="1200" b="1" dirty="0">
                <a:solidFill>
                  <a:srgbClr val="333333"/>
                </a:solidFill>
                <a:latin typeface="+mn-ea"/>
              </a:rPr>
              <a:t>元</a:t>
            </a:r>
            <a:r>
              <a:rPr lang="en-US" altLang="zh-CN" sz="1200" b="1" dirty="0">
                <a:solidFill>
                  <a:srgbClr val="333333"/>
                </a:solidFill>
                <a:latin typeface="+mn-ea"/>
              </a:rPr>
              <a:t>/</a:t>
            </a:r>
            <a:r>
              <a:rPr lang="zh-CN" altLang="en-US" sz="1200" b="1" dirty="0">
                <a:solidFill>
                  <a:srgbClr val="333333"/>
                </a:solidFill>
                <a:latin typeface="+mn-ea"/>
              </a:rPr>
              <a:t>年。</a:t>
            </a:r>
          </a:p>
          <a:p>
            <a:pPr marL="171450" lvl="0" indent="-171450">
              <a:lnSpc>
                <a:spcPct val="130000"/>
              </a:lnSpc>
              <a:buFont typeface="Arial" panose="020B0604020202020204"/>
              <a:buChar char="•"/>
            </a:pPr>
            <a:r>
              <a:rPr lang="zh-CN" altLang="en-US" sz="1200" b="1" dirty="0">
                <a:solidFill>
                  <a:srgbClr val="333333"/>
                </a:solidFill>
                <a:latin typeface="+mn-ea"/>
              </a:rPr>
              <a:t>奖励面：每年</a:t>
            </a:r>
            <a:r>
              <a:rPr lang="en-US" altLang="zh-CN" sz="1200" b="1" dirty="0">
                <a:solidFill>
                  <a:srgbClr val="333333"/>
                </a:solidFill>
                <a:latin typeface="+mn-ea"/>
              </a:rPr>
              <a:t>50</a:t>
            </a:r>
            <a:r>
              <a:rPr lang="zh-CN" altLang="en-US" sz="1200" b="1" dirty="0">
                <a:solidFill>
                  <a:srgbClr val="333333"/>
                </a:solidFill>
                <a:latin typeface="+mn-ea"/>
              </a:rPr>
              <a:t>人。</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助学金</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3" name="文本框 12"/>
          <p:cNvSpPr txBox="1"/>
          <p:nvPr/>
        </p:nvSpPr>
        <p:spPr>
          <a:xfrm>
            <a:off x="517724" y="1140027"/>
            <a:ext cx="4048764" cy="369332"/>
          </a:xfrm>
          <a:prstGeom prst="rect">
            <a:avLst/>
          </a:prstGeom>
          <a:noFill/>
        </p:spPr>
        <p:txBody>
          <a:bodyPr wrap="square" rtlCol="0">
            <a:spAutoFit/>
          </a:bodyPr>
          <a:lstStyle/>
          <a:p>
            <a:r>
              <a:rPr kumimoji="1" lang="zh-CN" altLang="en-US" b="1" dirty="0">
                <a:solidFill>
                  <a:srgbClr val="E65B4F"/>
                </a:solidFill>
              </a:rPr>
              <a:t>本专科生国家助学金</a:t>
            </a:r>
          </a:p>
        </p:txBody>
      </p:sp>
      <p:sp>
        <p:nvSpPr>
          <p:cNvPr id="16" name="矩形 15"/>
          <p:cNvSpPr/>
          <p:nvPr/>
        </p:nvSpPr>
        <p:spPr>
          <a:xfrm>
            <a:off x="421005" y="1614170"/>
            <a:ext cx="3378835" cy="2047875"/>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a:solidFill>
                  <a:srgbClr val="333333"/>
                </a:solidFill>
                <a:latin typeface="+mn-ea"/>
              </a:rPr>
              <a:t>家庭经济困难的本专科学生（不含免费师范生），每生</a:t>
            </a:r>
            <a:r>
              <a:rPr lang="en-US" altLang="zh-CN" sz="1400" b="1" dirty="0">
                <a:solidFill>
                  <a:srgbClr val="333333"/>
                </a:solidFill>
                <a:latin typeface="+mn-ea"/>
              </a:rPr>
              <a:t>3000</a:t>
            </a:r>
            <a:r>
              <a:rPr lang="zh-CN" altLang="en-US" sz="1400" b="1" dirty="0">
                <a:solidFill>
                  <a:srgbClr val="333333"/>
                </a:solidFill>
                <a:latin typeface="+mn-ea"/>
              </a:rPr>
              <a:t>元</a:t>
            </a:r>
            <a:r>
              <a:rPr lang="en-US" altLang="zh-CN" sz="1400" b="1" dirty="0">
                <a:solidFill>
                  <a:srgbClr val="333333"/>
                </a:solidFill>
                <a:latin typeface="+mn-ea"/>
              </a:rPr>
              <a:t>/</a:t>
            </a:r>
            <a:r>
              <a:rPr lang="zh-CN" altLang="en-US" sz="1400" b="1" dirty="0">
                <a:solidFill>
                  <a:srgbClr val="333333"/>
                </a:solidFill>
                <a:latin typeface="+mn-ea"/>
              </a:rPr>
              <a:t>年</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奖励面：财政部教育部下达名额和预算</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smtClean="0">
                <a:solidFill>
                  <a:srgbClr val="333333"/>
                </a:solidFill>
                <a:latin typeface="+mn-ea"/>
              </a:rPr>
              <a:t>我</a:t>
            </a:r>
            <a:r>
              <a:rPr lang="zh-CN" altLang="en-US" sz="1400" b="1" dirty="0">
                <a:solidFill>
                  <a:srgbClr val="333333"/>
                </a:solidFill>
                <a:latin typeface="+mn-ea"/>
              </a:rPr>
              <a:t>校本专科生国家助学金每年</a:t>
            </a:r>
            <a:r>
              <a:rPr lang="en-US" altLang="zh-CN" sz="1400" b="1" dirty="0" smtClean="0">
                <a:solidFill>
                  <a:srgbClr val="333333"/>
                </a:solidFill>
                <a:latin typeface="+mn-ea"/>
              </a:rPr>
              <a:t>1600</a:t>
            </a:r>
            <a:r>
              <a:rPr lang="zh-CN" altLang="en-US" sz="1400" b="1" dirty="0" smtClean="0">
                <a:solidFill>
                  <a:srgbClr val="333333"/>
                </a:solidFill>
                <a:latin typeface="+mn-ea"/>
              </a:rPr>
              <a:t>名左右。</a:t>
            </a:r>
            <a:endParaRPr kumimoji="1" lang="zh-CN" altLang="en-US" sz="1400" b="1" dirty="0">
              <a:solidFill>
                <a:srgbClr val="333333"/>
              </a:solidFill>
              <a:latin typeface="+mn-ea"/>
            </a:endParaRPr>
          </a:p>
        </p:txBody>
      </p:sp>
      <p:sp>
        <p:nvSpPr>
          <p:cNvPr id="22" name="文本框 21"/>
          <p:cNvSpPr txBox="1"/>
          <p:nvPr/>
        </p:nvSpPr>
        <p:spPr>
          <a:xfrm>
            <a:off x="4815828" y="1138449"/>
            <a:ext cx="4048764" cy="368300"/>
          </a:xfrm>
          <a:prstGeom prst="rect">
            <a:avLst/>
          </a:prstGeom>
          <a:noFill/>
        </p:spPr>
        <p:txBody>
          <a:bodyPr wrap="square" rtlCol="0">
            <a:spAutoFit/>
          </a:bodyPr>
          <a:lstStyle/>
          <a:p>
            <a:r>
              <a:rPr kumimoji="1" lang="zh-CN" altLang="en-US" b="1" dirty="0">
                <a:solidFill>
                  <a:srgbClr val="E65B4F"/>
                </a:solidFill>
                <a:sym typeface="+mn-ea"/>
              </a:rPr>
              <a:t>本专科生</a:t>
            </a:r>
            <a:r>
              <a:rPr kumimoji="1" lang="zh-CN" altLang="en-US" b="1" dirty="0" smtClean="0">
                <a:solidFill>
                  <a:srgbClr val="E65B4F"/>
                </a:solidFill>
              </a:rPr>
              <a:t>社会奖助学金</a:t>
            </a:r>
            <a:endParaRPr kumimoji="1" lang="zh-CN" altLang="en-US" b="1" dirty="0">
              <a:solidFill>
                <a:srgbClr val="E65B4F"/>
              </a:solidFill>
            </a:endParaRPr>
          </a:p>
        </p:txBody>
      </p:sp>
      <p:sp>
        <p:nvSpPr>
          <p:cNvPr id="23" name="矩形 22"/>
          <p:cNvSpPr/>
          <p:nvPr/>
        </p:nvSpPr>
        <p:spPr>
          <a:xfrm>
            <a:off x="4718685" y="1612265"/>
            <a:ext cx="3453765" cy="2047875"/>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smtClean="0">
                <a:solidFill>
                  <a:srgbClr val="333333"/>
                </a:solidFill>
                <a:latin typeface="+mn-ea"/>
              </a:rPr>
              <a:t>项目多、人数多、困难新生覆盖面广</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smtClean="0">
                <a:solidFill>
                  <a:srgbClr val="333333"/>
                </a:solidFill>
                <a:latin typeface="+mn-ea"/>
              </a:rPr>
              <a:t>各项奖助学金使用对象、申请要求不一</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smtClean="0">
                <a:solidFill>
                  <a:srgbClr val="333333"/>
                </a:solidFill>
                <a:latin typeface="+mn-ea"/>
              </a:rPr>
              <a:t>重视学生感恩教育</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kumimoji="1" lang="en-US" altLang="zh-CN" sz="1400" b="1" dirty="0">
              <a:solidFill>
                <a:srgbClr val="333333"/>
              </a:solidFill>
              <a:latin typeface="+mn-ea"/>
            </a:endParaRPr>
          </a:p>
          <a:p>
            <a:pPr marL="171450" lvl="0" indent="-171450">
              <a:lnSpc>
                <a:spcPct val="130000"/>
              </a:lnSpc>
              <a:buFont typeface="Arial" panose="020B0604020202020204"/>
              <a:buChar char="•"/>
            </a:pPr>
            <a:endParaRPr kumimoji="1" lang="zh-CN" altLang="en-US" sz="1400" b="1" dirty="0">
              <a:solidFill>
                <a:srgbClr val="333333"/>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国家助学贷款</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3" name="文本框 12"/>
          <p:cNvSpPr txBox="1"/>
          <p:nvPr/>
        </p:nvSpPr>
        <p:spPr>
          <a:xfrm>
            <a:off x="517724" y="1140027"/>
            <a:ext cx="4048764" cy="369332"/>
          </a:xfrm>
          <a:prstGeom prst="rect">
            <a:avLst/>
          </a:prstGeom>
          <a:noFill/>
        </p:spPr>
        <p:txBody>
          <a:bodyPr wrap="square" rtlCol="0">
            <a:spAutoFit/>
          </a:bodyPr>
          <a:lstStyle/>
          <a:p>
            <a:r>
              <a:rPr kumimoji="1" lang="zh-CN" altLang="en-US" b="1" dirty="0" smtClean="0">
                <a:solidFill>
                  <a:srgbClr val="E65B4F"/>
                </a:solidFill>
              </a:rPr>
              <a:t>校园地</a:t>
            </a:r>
            <a:r>
              <a:rPr kumimoji="1" lang="en-US" altLang="zh-CN" b="1" dirty="0" smtClean="0">
                <a:solidFill>
                  <a:srgbClr val="E65B4F"/>
                </a:solidFill>
              </a:rPr>
              <a:t>+</a:t>
            </a:r>
            <a:r>
              <a:rPr kumimoji="1" lang="zh-CN" altLang="en-US" b="1" dirty="0" smtClean="0">
                <a:solidFill>
                  <a:srgbClr val="E65B4F"/>
                </a:solidFill>
              </a:rPr>
              <a:t>生源地</a:t>
            </a:r>
            <a:endParaRPr kumimoji="1" lang="zh-CN" altLang="en-US" b="1" dirty="0">
              <a:solidFill>
                <a:srgbClr val="E65B4F"/>
              </a:solidFill>
            </a:endParaRPr>
          </a:p>
        </p:txBody>
      </p:sp>
      <p:sp>
        <p:nvSpPr>
          <p:cNvPr id="16" name="矩形 15"/>
          <p:cNvSpPr/>
          <p:nvPr/>
        </p:nvSpPr>
        <p:spPr>
          <a:xfrm>
            <a:off x="420783" y="1614087"/>
            <a:ext cx="7370155" cy="2607310"/>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a:solidFill>
                  <a:srgbClr val="333333"/>
                </a:solidFill>
                <a:latin typeface="+mn-ea"/>
              </a:rPr>
              <a:t>财政贴息：实行贷款学生在校期间的贷款利息全部由财政补贴，毕业后自付</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延长还贷年限：贷款学生毕业后视自身就业情况，在毕业</a:t>
            </a:r>
            <a:r>
              <a:rPr lang="en-US" altLang="zh-CN" sz="1400" b="1" dirty="0">
                <a:solidFill>
                  <a:srgbClr val="333333"/>
                </a:solidFill>
                <a:latin typeface="+mn-ea"/>
              </a:rPr>
              <a:t>1</a:t>
            </a:r>
            <a:r>
              <a:rPr lang="zh-CN" altLang="en-US" sz="1400" b="1" dirty="0">
                <a:solidFill>
                  <a:srgbClr val="333333"/>
                </a:solidFill>
                <a:latin typeface="+mn-ea"/>
              </a:rPr>
              <a:t>至</a:t>
            </a:r>
            <a:r>
              <a:rPr lang="en-US" altLang="zh-CN" sz="1400" b="1" dirty="0">
                <a:solidFill>
                  <a:srgbClr val="333333"/>
                </a:solidFill>
                <a:latin typeface="+mn-ea"/>
              </a:rPr>
              <a:t>2</a:t>
            </a:r>
            <a:r>
              <a:rPr lang="zh-CN" altLang="en-US" sz="1400" b="1" dirty="0">
                <a:solidFill>
                  <a:srgbClr val="333333"/>
                </a:solidFill>
                <a:latin typeface="+mn-ea"/>
              </a:rPr>
              <a:t>年后开始还贷、毕业后</a:t>
            </a:r>
            <a:r>
              <a:rPr lang="en-US" altLang="zh-CN" sz="1400" b="1" dirty="0">
                <a:solidFill>
                  <a:srgbClr val="333333"/>
                </a:solidFill>
                <a:latin typeface="+mn-ea"/>
              </a:rPr>
              <a:t>13</a:t>
            </a:r>
            <a:r>
              <a:rPr lang="zh-CN" altLang="en-US" sz="1400" b="1" dirty="0">
                <a:solidFill>
                  <a:srgbClr val="333333"/>
                </a:solidFill>
                <a:latin typeface="+mn-ea"/>
              </a:rPr>
              <a:t>年内还清本息</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建立国家助学贷款代偿机制：对到国家需要的艰苦地区、艰苦行业工作，服务期达到一定年限的贷款学生，经批准可由国家代偿其贷款本息</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en-US" altLang="zh-CN" sz="1400" b="1" dirty="0">
                <a:solidFill>
                  <a:srgbClr val="333333"/>
                </a:solidFill>
                <a:latin typeface="+mn-ea"/>
              </a:rPr>
              <a:t>2017</a:t>
            </a:r>
            <a:r>
              <a:rPr lang="zh-CN" altLang="en-US" sz="1400" b="1" dirty="0">
                <a:solidFill>
                  <a:srgbClr val="333333"/>
                </a:solidFill>
                <a:latin typeface="+mn-ea"/>
              </a:rPr>
              <a:t>年，本科生每人每年申请贷款额度不超过</a:t>
            </a:r>
            <a:r>
              <a:rPr lang="en-US" altLang="zh-CN" sz="1400" b="1" dirty="0">
                <a:solidFill>
                  <a:srgbClr val="333333"/>
                </a:solidFill>
                <a:latin typeface="+mn-ea"/>
              </a:rPr>
              <a:t>8000</a:t>
            </a:r>
            <a:r>
              <a:rPr lang="zh-CN" altLang="en-US" sz="1400" b="1" dirty="0">
                <a:solidFill>
                  <a:srgbClr val="333333"/>
                </a:solidFill>
                <a:latin typeface="+mn-ea"/>
              </a:rPr>
              <a:t>元。</a:t>
            </a:r>
            <a:endParaRPr kumimoji="1" lang="zh-CN" altLang="en-US" sz="1400" b="1" dirty="0">
              <a:solidFill>
                <a:srgbClr val="333333"/>
              </a:solidFill>
              <a:latin typeface="+mn-ea"/>
            </a:endParaRPr>
          </a:p>
        </p:txBody>
      </p:sp>
      <p:grpSp>
        <p:nvGrpSpPr>
          <p:cNvPr id="17" name="Group 35"/>
          <p:cNvGrpSpPr/>
          <p:nvPr/>
        </p:nvGrpSpPr>
        <p:grpSpPr>
          <a:xfrm>
            <a:off x="7246938" y="3609772"/>
            <a:ext cx="1181660" cy="1155556"/>
            <a:chOff x="-1587" y="-3175"/>
            <a:chExt cx="506412" cy="476250"/>
          </a:xfrm>
          <a:solidFill>
            <a:schemeClr val="accent1">
              <a:lumMod val="40000"/>
              <a:lumOff val="60000"/>
            </a:schemeClr>
          </a:solidFill>
        </p:grpSpPr>
        <p:sp>
          <p:nvSpPr>
            <p:cNvPr id="18"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dirty="0">
                <a:latin typeface="Raleway Light"/>
              </a:endParaRPr>
            </a:p>
          </p:txBody>
        </p:sp>
        <p:sp>
          <p:nvSpPr>
            <p:cNvPr id="19"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0375"/>
          </a:xfrm>
          <a:prstGeom prst="rect">
            <a:avLst/>
          </a:prstGeom>
          <a:solidFill>
            <a:schemeClr val="accent3"/>
          </a:solidFill>
        </p:spPr>
        <p:txBody>
          <a:bodyPr wrap="square" rtlCol="0">
            <a:spAutoFit/>
          </a:bodyPr>
          <a:lstStyle/>
          <a:p>
            <a:r>
              <a:rPr kumimoji="1" lang="zh-CN" altLang="en-US" sz="2400" b="1" dirty="0" smtClean="0">
                <a:solidFill>
                  <a:srgbClr val="1187B1"/>
                </a:solidFill>
              </a:rPr>
              <a:t>勤工助学</a:t>
            </a:r>
            <a:r>
              <a:rPr kumimoji="1" lang="en-US" altLang="zh-CN" sz="2400" b="1" dirty="0" smtClean="0">
                <a:solidFill>
                  <a:srgbClr val="1187B1"/>
                </a:solidFill>
              </a:rPr>
              <a:t>+</a:t>
            </a:r>
            <a:r>
              <a:rPr kumimoji="1" lang="zh-CN" sz="2400" b="1" dirty="0" smtClean="0">
                <a:solidFill>
                  <a:srgbClr val="1187B1"/>
                </a:solidFill>
              </a:rPr>
              <a:t>困难补助</a:t>
            </a: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3" name="文本框 12"/>
          <p:cNvSpPr txBox="1"/>
          <p:nvPr/>
        </p:nvSpPr>
        <p:spPr>
          <a:xfrm>
            <a:off x="517724" y="1140027"/>
            <a:ext cx="4048764" cy="369332"/>
          </a:xfrm>
          <a:prstGeom prst="rect">
            <a:avLst/>
          </a:prstGeom>
          <a:noFill/>
        </p:spPr>
        <p:txBody>
          <a:bodyPr wrap="square" rtlCol="0">
            <a:spAutoFit/>
          </a:bodyPr>
          <a:lstStyle/>
          <a:p>
            <a:r>
              <a:rPr kumimoji="1" lang="zh-CN" altLang="en-US" b="1" dirty="0" smtClean="0">
                <a:solidFill>
                  <a:srgbClr val="E65B4F"/>
                </a:solidFill>
              </a:rPr>
              <a:t>勤工助学</a:t>
            </a:r>
            <a:endParaRPr kumimoji="1" lang="zh-CN" altLang="en-US" b="1" dirty="0">
              <a:solidFill>
                <a:srgbClr val="E65B4F"/>
              </a:solidFill>
            </a:endParaRPr>
          </a:p>
        </p:txBody>
      </p:sp>
      <p:sp>
        <p:nvSpPr>
          <p:cNvPr id="16" name="矩形 15"/>
          <p:cNvSpPr/>
          <p:nvPr/>
        </p:nvSpPr>
        <p:spPr>
          <a:xfrm>
            <a:off x="420783" y="1614087"/>
            <a:ext cx="3708921" cy="2168525"/>
          </a:xfrm>
          <a:prstGeom prst="rect">
            <a:avLst/>
          </a:prstGeom>
        </p:spPr>
        <p:txBody>
          <a:bodyPr wrap="square">
            <a:spAutoFit/>
          </a:bodyPr>
          <a:lstStyle/>
          <a:p>
            <a:pPr marL="171450" lvl="0" indent="-171450">
              <a:lnSpc>
                <a:spcPct val="130000"/>
              </a:lnSpc>
              <a:buFont typeface="Arial" panose="020B0604020202020204"/>
              <a:buChar char="•"/>
            </a:pPr>
            <a:r>
              <a:rPr lang="zh-CN" altLang="en-US" sz="1300" b="1" dirty="0" smtClean="0">
                <a:solidFill>
                  <a:srgbClr val="333333"/>
                </a:solidFill>
                <a:latin typeface="+mn-ea"/>
              </a:rPr>
              <a:t>提供校内岗位  </a:t>
            </a:r>
            <a:r>
              <a:rPr lang="en-US" altLang="zh-CN" sz="1300" b="1" dirty="0" smtClean="0">
                <a:solidFill>
                  <a:srgbClr val="333333"/>
                </a:solidFill>
                <a:latin typeface="+mn-ea"/>
              </a:rPr>
              <a:t>18</a:t>
            </a:r>
            <a:r>
              <a:rPr lang="zh-CN" altLang="en-US" sz="1300" b="1" dirty="0" smtClean="0">
                <a:solidFill>
                  <a:srgbClr val="333333"/>
                </a:solidFill>
                <a:latin typeface="+mn-ea"/>
              </a:rPr>
              <a:t>元</a:t>
            </a:r>
            <a:r>
              <a:rPr lang="en-US" altLang="zh-CN" sz="1300" b="1" dirty="0" smtClean="0">
                <a:solidFill>
                  <a:srgbClr val="333333"/>
                </a:solidFill>
                <a:latin typeface="+mn-ea"/>
              </a:rPr>
              <a:t>/</a:t>
            </a:r>
            <a:r>
              <a:rPr lang="zh-CN" altLang="en-US" sz="1300" b="1" dirty="0" smtClean="0">
                <a:solidFill>
                  <a:srgbClr val="333333"/>
                </a:solidFill>
                <a:latin typeface="+mn-ea"/>
              </a:rPr>
              <a:t>小时（平均）</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en-US" altLang="zh-CN" sz="1300" b="1" dirty="0" smtClean="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校外</a:t>
            </a:r>
            <a:r>
              <a:rPr lang="zh-CN" altLang="en-US" sz="1300" b="1" dirty="0">
                <a:solidFill>
                  <a:srgbClr val="333333"/>
                </a:solidFill>
                <a:latin typeface="+mn-ea"/>
              </a:rPr>
              <a:t>家教岗位等（华师教育</a:t>
            </a:r>
            <a:r>
              <a:rPr lang="zh-CN" altLang="en-US" sz="1300" b="1" dirty="0" smtClean="0">
                <a:solidFill>
                  <a:srgbClr val="333333"/>
                </a:solidFill>
                <a:latin typeface="+mn-ea"/>
              </a:rPr>
              <a:t>投资有限公司）</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en-US" altLang="zh-CN"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提醒学生主动关注资助中心网站信息</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en-US" altLang="zh-CN" sz="1300" b="1" dirty="0">
              <a:solidFill>
                <a:srgbClr val="333333"/>
              </a:solidFill>
              <a:latin typeface="+mn-ea"/>
            </a:endParaRPr>
          </a:p>
          <a:p>
            <a:pPr marL="171450" lvl="0" indent="-171450">
              <a:lnSpc>
                <a:spcPct val="130000"/>
              </a:lnSpc>
              <a:buFont typeface="Arial" panose="020B0604020202020204"/>
              <a:buChar char="•"/>
            </a:pP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p:txBody>
      </p:sp>
      <p:sp>
        <p:nvSpPr>
          <p:cNvPr id="22" name="文本框 21"/>
          <p:cNvSpPr txBox="1"/>
          <p:nvPr/>
        </p:nvSpPr>
        <p:spPr>
          <a:xfrm>
            <a:off x="4815828" y="1138449"/>
            <a:ext cx="4048764" cy="369332"/>
          </a:xfrm>
          <a:prstGeom prst="rect">
            <a:avLst/>
          </a:prstGeom>
          <a:noFill/>
        </p:spPr>
        <p:txBody>
          <a:bodyPr wrap="square" rtlCol="0">
            <a:spAutoFit/>
          </a:bodyPr>
          <a:lstStyle/>
          <a:p>
            <a:r>
              <a:rPr kumimoji="1" lang="zh-CN" altLang="en-US" b="1" dirty="0" smtClean="0">
                <a:solidFill>
                  <a:srgbClr val="E65B4F"/>
                </a:solidFill>
              </a:rPr>
              <a:t>困难补助</a:t>
            </a:r>
            <a:endParaRPr kumimoji="1" lang="zh-CN" altLang="en-US" b="1" dirty="0">
              <a:solidFill>
                <a:srgbClr val="E65B4F"/>
              </a:solidFill>
            </a:endParaRPr>
          </a:p>
        </p:txBody>
      </p:sp>
      <p:sp>
        <p:nvSpPr>
          <p:cNvPr id="23" name="矩形 22"/>
          <p:cNvSpPr/>
          <p:nvPr/>
        </p:nvSpPr>
        <p:spPr>
          <a:xfrm>
            <a:off x="4718887" y="1612509"/>
            <a:ext cx="4233524" cy="3726815"/>
          </a:xfrm>
          <a:prstGeom prst="rect">
            <a:avLst/>
          </a:prstGeom>
        </p:spPr>
        <p:txBody>
          <a:bodyPr wrap="square">
            <a:spAutoFit/>
          </a:bodyPr>
          <a:lstStyle/>
          <a:p>
            <a:pPr marL="171450" lvl="0" indent="-171450">
              <a:lnSpc>
                <a:spcPct val="130000"/>
              </a:lnSpc>
              <a:buFont typeface="Arial" panose="020B0604020202020204"/>
              <a:buChar char="•"/>
            </a:pPr>
            <a:r>
              <a:rPr lang="zh-CN" altLang="en-US" sz="1300" b="1" dirty="0" smtClean="0">
                <a:solidFill>
                  <a:srgbClr val="333333"/>
                </a:solidFill>
                <a:latin typeface="+mn-ea"/>
              </a:rPr>
              <a:t>大规模补助：新生困补、冬季返乡困补</a:t>
            </a:r>
            <a:r>
              <a:rPr lang="en-US" altLang="zh-CN" sz="1300" b="1" dirty="0" smtClean="0">
                <a:solidFill>
                  <a:srgbClr val="333333"/>
                </a:solidFill>
                <a:latin typeface="+mn-ea"/>
              </a:rPr>
              <a:t>——</a:t>
            </a:r>
            <a:r>
              <a:rPr lang="zh-CN" altLang="en-US" sz="1300" b="1" dirty="0" smtClean="0">
                <a:solidFill>
                  <a:srgbClr val="333333"/>
                </a:solidFill>
                <a:latin typeface="+mn-ea"/>
              </a:rPr>
              <a:t>切莫“撒胡椒面”</a:t>
            </a:r>
          </a:p>
          <a:p>
            <a:pPr marL="171450" lvl="0" indent="-171450">
              <a:lnSpc>
                <a:spcPct val="130000"/>
              </a:lnSpc>
              <a:buFont typeface="Arial" panose="020B0604020202020204"/>
              <a:buChar char="•"/>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临时性困补：突发特殊情况 生病、经济来源中断</a:t>
            </a:r>
            <a:r>
              <a:rPr lang="en-US" altLang="zh-CN" sz="1300" b="1" dirty="0" smtClean="0">
                <a:solidFill>
                  <a:srgbClr val="333333"/>
                </a:solidFill>
                <a:latin typeface="+mn-ea"/>
              </a:rPr>
              <a:t/>
            </a:r>
            <a:br>
              <a:rPr lang="en-US" altLang="zh-CN" sz="1300" b="1" dirty="0" smtClean="0">
                <a:solidFill>
                  <a:srgbClr val="333333"/>
                </a:solidFill>
                <a:latin typeface="+mn-ea"/>
              </a:rPr>
            </a:br>
            <a:r>
              <a:rPr lang="en-US" altLang="zh-CN" sz="1300" b="1" dirty="0" smtClean="0">
                <a:solidFill>
                  <a:srgbClr val="333333"/>
                </a:solidFill>
                <a:latin typeface="+mn-ea"/>
              </a:rPr>
              <a:t>——</a:t>
            </a:r>
            <a:r>
              <a:rPr lang="zh-CN" altLang="en-US" sz="1300" b="1" dirty="0" smtClean="0">
                <a:solidFill>
                  <a:srgbClr val="333333"/>
                </a:solidFill>
                <a:latin typeface="+mn-ea"/>
              </a:rPr>
              <a:t>院系资助</a:t>
            </a:r>
            <a:r>
              <a:rPr lang="en-US" altLang="zh-CN" sz="1300" b="1" dirty="0">
                <a:solidFill>
                  <a:srgbClr val="333333"/>
                </a:solidFill>
                <a:latin typeface="+mn-ea"/>
              </a:rPr>
              <a:t/>
            </a:r>
            <a:br>
              <a:rPr lang="en-US" altLang="zh-CN" sz="1300" b="1" dirty="0">
                <a:solidFill>
                  <a:srgbClr val="333333"/>
                </a:solidFill>
                <a:latin typeface="+mn-ea"/>
              </a:rPr>
            </a:br>
            <a:r>
              <a:rPr lang="en-US" altLang="zh-CN" sz="1300" b="1" dirty="0" smtClean="0">
                <a:solidFill>
                  <a:srgbClr val="333333"/>
                </a:solidFill>
                <a:latin typeface="+mn-ea"/>
              </a:rPr>
              <a:t>——</a:t>
            </a:r>
            <a:r>
              <a:rPr lang="zh-CN" altLang="en-US" sz="1300" b="1" dirty="0" smtClean="0">
                <a:solidFill>
                  <a:srgbClr val="333333"/>
                </a:solidFill>
                <a:latin typeface="+mn-ea"/>
              </a:rPr>
              <a:t>资助中心网站后台申请，务必根据学生情况填写审核信息</a:t>
            </a:r>
            <a:r>
              <a:rPr lang="en-US" altLang="zh-CN" sz="1300" b="1" dirty="0">
                <a:solidFill>
                  <a:srgbClr val="333333"/>
                </a:solidFill>
                <a:latin typeface="+mn-ea"/>
              </a:rPr>
              <a:t/>
            </a:r>
            <a:br>
              <a:rPr lang="en-US" altLang="zh-CN" sz="1300" b="1" dirty="0">
                <a:solidFill>
                  <a:srgbClr val="333333"/>
                </a:solidFill>
                <a:latin typeface="+mn-ea"/>
              </a:rPr>
            </a:br>
            <a:r>
              <a:rPr lang="en-US" altLang="zh-CN" sz="1300" b="1" dirty="0" smtClean="0">
                <a:solidFill>
                  <a:srgbClr val="333333"/>
                </a:solidFill>
                <a:latin typeface="+mn-ea"/>
              </a:rPr>
              <a:t>——</a:t>
            </a:r>
            <a:r>
              <a:rPr lang="zh-CN" altLang="en-US" sz="1300" b="1" dirty="0" smtClean="0">
                <a:solidFill>
                  <a:srgbClr val="333333"/>
                </a:solidFill>
                <a:latin typeface="+mn-ea"/>
              </a:rPr>
              <a:t>严重情况需要签报学生工作部</a:t>
            </a:r>
          </a:p>
          <a:p>
            <a:pPr marL="171450" lvl="0" indent="-171450">
              <a:lnSpc>
                <a:spcPct val="130000"/>
              </a:lnSpc>
              <a:buFont typeface="Arial" panose="020B0604020202020204"/>
              <a:buChar char="•"/>
            </a:pPr>
            <a:endParaRPr lang="en-US" altLang="zh-CN"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慈善爱心屋：困难学生有权限在资助中心后台向爱心屋申请领用日用生活物资</a:t>
            </a:r>
            <a:endParaRPr lang="zh-CN" altLang="en-US" sz="1300" b="1" dirty="0">
              <a:solidFill>
                <a:srgbClr val="333333"/>
              </a:solidFill>
              <a:latin typeface="+mn-ea"/>
            </a:endParaRPr>
          </a:p>
          <a:p>
            <a:pPr marL="171450" lvl="0" indent="-171450">
              <a:lnSpc>
                <a:spcPct val="130000"/>
              </a:lnSpc>
              <a:buFont typeface="Arial" panose="020B0604020202020204"/>
              <a:buChar char="•"/>
            </a:pP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kumimoji="1" lang="en-US" altLang="zh-CN" sz="1300" b="1" dirty="0">
              <a:solidFill>
                <a:srgbClr val="333333"/>
              </a:solidFill>
              <a:latin typeface="+mn-ea"/>
            </a:endParaRPr>
          </a:p>
          <a:p>
            <a:pPr marL="171450" lvl="0" indent="-171450">
              <a:lnSpc>
                <a:spcPct val="130000"/>
              </a:lnSpc>
              <a:buFont typeface="Arial" panose="020B0604020202020204"/>
              <a:buChar char="•"/>
            </a:pPr>
            <a:endParaRPr kumimoji="1" lang="zh-CN" altLang="en-US" sz="1300" b="1" dirty="0">
              <a:solidFill>
                <a:srgbClr val="333333"/>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20918" y="811319"/>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矩形 2"/>
          <p:cNvSpPr/>
          <p:nvPr/>
        </p:nvSpPr>
        <p:spPr>
          <a:xfrm rot="353362">
            <a:off x="4661277" y="81534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rot="854280">
            <a:off x="4840447" y="84659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rot="1207642">
            <a:off x="4975504" y="885015"/>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rot="1689293">
            <a:off x="5159752" y="95541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rot="1976499">
            <a:off x="5277889" y="103131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rot="2151988">
            <a:off x="5387794" y="110717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rot="2439194">
            <a:off x="5494679" y="119823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rot="2998031">
            <a:off x="5598275" y="130983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rot="3285237">
            <a:off x="5679752" y="142419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rot="3643549">
            <a:off x="5766777" y="157132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rot="3930755">
            <a:off x="5825474" y="169888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4" name="矩形 13"/>
          <p:cNvSpPr/>
          <p:nvPr/>
        </p:nvSpPr>
        <p:spPr>
          <a:xfrm rot="4605071">
            <a:off x="5878674" y="186194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5" name="矩形 14"/>
          <p:cNvSpPr/>
          <p:nvPr/>
        </p:nvSpPr>
        <p:spPr>
          <a:xfrm rot="4958433">
            <a:off x="5906925" y="199948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矩形 15"/>
          <p:cNvSpPr/>
          <p:nvPr/>
        </p:nvSpPr>
        <p:spPr>
          <a:xfrm rot="21114211" flipH="1">
            <a:off x="4332651" y="82465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矩形 16"/>
          <p:cNvSpPr/>
          <p:nvPr/>
        </p:nvSpPr>
        <p:spPr>
          <a:xfrm rot="20760849" flipH="1">
            <a:off x="4194258" y="848409"/>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8" name="矩形 17"/>
          <p:cNvSpPr/>
          <p:nvPr/>
        </p:nvSpPr>
        <p:spPr>
          <a:xfrm rot="20259931" flipH="1">
            <a:off x="4021276" y="90798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9" name="矩形 18"/>
          <p:cNvSpPr/>
          <p:nvPr/>
        </p:nvSpPr>
        <p:spPr>
          <a:xfrm rot="19906569" flipH="1">
            <a:off x="3892975" y="96504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0" name="矩形 19"/>
          <p:cNvSpPr/>
          <p:nvPr/>
        </p:nvSpPr>
        <p:spPr>
          <a:xfrm rot="19424918" flipH="1">
            <a:off x="3734099" y="105729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矩形 20"/>
          <p:cNvSpPr/>
          <p:nvPr/>
        </p:nvSpPr>
        <p:spPr>
          <a:xfrm rot="19137712" flipH="1">
            <a:off x="3627830" y="114907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rot="18962223" flipH="1">
            <a:off x="3522893" y="123965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rot="18675017" flipH="1">
            <a:off x="3429900" y="134486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rot="18116180" flipH="1">
            <a:off x="3339649" y="1463128"/>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5" name="矩形 24"/>
          <p:cNvSpPr/>
          <p:nvPr/>
        </p:nvSpPr>
        <p:spPr>
          <a:xfrm rot="17828974" flipH="1">
            <a:off x="3275090" y="158782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矩形 25"/>
          <p:cNvSpPr/>
          <p:nvPr/>
        </p:nvSpPr>
        <p:spPr>
          <a:xfrm rot="17470662" flipH="1">
            <a:off x="3216250" y="172074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7" name="矩形 26"/>
          <p:cNvSpPr/>
          <p:nvPr/>
        </p:nvSpPr>
        <p:spPr>
          <a:xfrm rot="17183456" flipH="1">
            <a:off x="3176103" y="185529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rot="16509140" flipH="1">
            <a:off x="3146398" y="198922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rot="16155778" flipH="1">
            <a:off x="3137801" y="212937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0" name="矩形 29"/>
          <p:cNvSpPr/>
          <p:nvPr/>
        </p:nvSpPr>
        <p:spPr>
          <a:xfrm rot="20965998" flipV="1">
            <a:off x="4776882" y="358876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矩形 30"/>
          <p:cNvSpPr/>
          <p:nvPr/>
        </p:nvSpPr>
        <p:spPr>
          <a:xfrm rot="20612636" flipV="1">
            <a:off x="4914123" y="355906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2" name="矩形 31"/>
          <p:cNvSpPr/>
          <p:nvPr/>
        </p:nvSpPr>
        <p:spPr>
          <a:xfrm rot="20111718" flipV="1">
            <a:off x="5084524" y="349549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rot="19758356" flipV="1">
            <a:off x="5210245" y="343295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rot="19276705" flipV="1">
            <a:off x="5378459" y="332995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5" name="矩形 34"/>
          <p:cNvSpPr/>
          <p:nvPr/>
        </p:nvSpPr>
        <p:spPr>
          <a:xfrm rot="18989499" flipV="1">
            <a:off x="5480674" y="323368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6" name="矩形 35"/>
          <p:cNvSpPr/>
          <p:nvPr/>
        </p:nvSpPr>
        <p:spPr>
          <a:xfrm rot="18814010" flipV="1">
            <a:off x="5574804" y="313895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矩形 36"/>
          <p:cNvSpPr/>
          <p:nvPr/>
        </p:nvSpPr>
        <p:spPr>
          <a:xfrm rot="18526804" flipV="1">
            <a:off x="5663177" y="302983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8" name="矩形 37"/>
          <p:cNvSpPr/>
          <p:nvPr/>
        </p:nvSpPr>
        <p:spPr>
          <a:xfrm rot="17967967" flipV="1">
            <a:off x="5744551" y="2901134"/>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9" name="矩形 38"/>
          <p:cNvSpPr/>
          <p:nvPr/>
        </p:nvSpPr>
        <p:spPr>
          <a:xfrm rot="17680761" flipV="1">
            <a:off x="5803676" y="2773772"/>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0" name="矩形 39"/>
          <p:cNvSpPr/>
          <p:nvPr/>
        </p:nvSpPr>
        <p:spPr>
          <a:xfrm rot="17322449" flipV="1">
            <a:off x="5862244" y="261318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1" name="矩形 40"/>
          <p:cNvSpPr/>
          <p:nvPr/>
        </p:nvSpPr>
        <p:spPr>
          <a:xfrm rot="17035243" flipV="1">
            <a:off x="5896555" y="247702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矩形 41"/>
          <p:cNvSpPr/>
          <p:nvPr/>
        </p:nvSpPr>
        <p:spPr>
          <a:xfrm rot="16360927" flipV="1">
            <a:off x="5918950" y="2306970"/>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rot="16007565" flipV="1">
            <a:off x="5921499" y="216657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4" name="矩形 43"/>
          <p:cNvSpPr/>
          <p:nvPr/>
        </p:nvSpPr>
        <p:spPr>
          <a:xfrm rot="21451787" flipH="1" flipV="1">
            <a:off x="4589363" y="361017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5" name="矩形 44"/>
          <p:cNvSpPr/>
          <p:nvPr/>
        </p:nvSpPr>
        <p:spPr>
          <a:xfrm rot="205149" flipH="1" flipV="1">
            <a:off x="4448960" y="361220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6" name="矩形 45"/>
          <p:cNvSpPr/>
          <p:nvPr/>
        </p:nvSpPr>
        <p:spPr>
          <a:xfrm rot="706067" flipH="1" flipV="1">
            <a:off x="4267986" y="358535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7" name="矩形 46"/>
          <p:cNvSpPr/>
          <p:nvPr/>
        </p:nvSpPr>
        <p:spPr>
          <a:xfrm rot="1059429" flipH="1" flipV="1">
            <a:off x="4131397" y="355279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8" name="矩形 47"/>
          <p:cNvSpPr/>
          <p:nvPr/>
        </p:nvSpPr>
        <p:spPr>
          <a:xfrm rot="1541080" flipH="1" flipV="1">
            <a:off x="3958300" y="349124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p:nvSpPr>
        <p:spPr>
          <a:xfrm rot="1828286" flipH="1" flipV="1">
            <a:off x="3837001" y="3420511"/>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矩形 49"/>
          <p:cNvSpPr/>
          <p:nvPr/>
        </p:nvSpPr>
        <p:spPr>
          <a:xfrm rot="2003775" flipH="1" flipV="1">
            <a:off x="3717234" y="3350708"/>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p:cNvSpPr/>
          <p:nvPr/>
        </p:nvSpPr>
        <p:spPr>
          <a:xfrm rot="2290981" flipH="1" flipV="1">
            <a:off x="3606525" y="326433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2" name="矩形 51"/>
          <p:cNvSpPr/>
          <p:nvPr/>
        </p:nvSpPr>
        <p:spPr>
          <a:xfrm rot="2849818" flipH="1" flipV="1">
            <a:off x="3496116" y="3164626"/>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3" name="矩形 52"/>
          <p:cNvSpPr/>
          <p:nvPr/>
        </p:nvSpPr>
        <p:spPr>
          <a:xfrm rot="3137024" flipH="1" flipV="1">
            <a:off x="3409785" y="3053884"/>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矩形 53"/>
          <p:cNvSpPr/>
          <p:nvPr/>
        </p:nvSpPr>
        <p:spPr>
          <a:xfrm rot="3495336" flipH="1" flipV="1">
            <a:off x="3313154" y="291126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5" name="矩形 54"/>
          <p:cNvSpPr/>
          <p:nvPr/>
        </p:nvSpPr>
        <p:spPr>
          <a:xfrm rot="3782542" flipH="1" flipV="1">
            <a:off x="3249013" y="2786357"/>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6" name="矩形 55"/>
          <p:cNvSpPr/>
          <p:nvPr/>
        </p:nvSpPr>
        <p:spPr>
          <a:xfrm rot="4456858" flipH="1" flipV="1">
            <a:off x="3203834" y="265074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7" name="矩形 56"/>
          <p:cNvSpPr/>
          <p:nvPr/>
        </p:nvSpPr>
        <p:spPr>
          <a:xfrm rot="4810220" flipH="1" flipV="1">
            <a:off x="3169681" y="251454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8" name="矩形 57"/>
          <p:cNvSpPr/>
          <p:nvPr/>
        </p:nvSpPr>
        <p:spPr>
          <a:xfrm rot="4827269" flipH="1" flipV="1">
            <a:off x="3144790" y="2393595"/>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9" name="矩形 58"/>
          <p:cNvSpPr/>
          <p:nvPr/>
        </p:nvSpPr>
        <p:spPr>
          <a:xfrm rot="5180631" flipH="1" flipV="1">
            <a:off x="3125483" y="2254513"/>
            <a:ext cx="97018" cy="361618"/>
          </a:xfrm>
          <a:prstGeom prst="rect">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0" name="矩形 59"/>
          <p:cNvSpPr/>
          <p:nvPr/>
        </p:nvSpPr>
        <p:spPr>
          <a:xfrm>
            <a:off x="3961748" y="1188222"/>
            <a:ext cx="1261997" cy="2400657"/>
          </a:xfrm>
          <a:prstGeom prst="rect">
            <a:avLst/>
          </a:prstGeom>
          <a:noFill/>
        </p:spPr>
        <p:txBody>
          <a:bodyPr wrap="none">
            <a:spAutoFit/>
          </a:bodyPr>
          <a:lstStyle/>
          <a:p>
            <a:pPr algn="ctr"/>
            <a:r>
              <a:rPr kumimoji="1" lang="en-US" altLang="zh-CN" sz="15000" b="1" dirty="0" smtClean="0">
                <a:solidFill>
                  <a:srgbClr val="FFFFFF"/>
                </a:solidFill>
                <a:effectLst>
                  <a:outerShdw blurRad="50800" dist="38100" dir="5400000" algn="t" rotWithShape="0">
                    <a:prstClr val="black">
                      <a:alpha val="40000"/>
                    </a:prstClr>
                  </a:outerShdw>
                </a:effectLst>
              </a:rPr>
              <a:t>3</a:t>
            </a:r>
            <a:endParaRPr kumimoji="1" lang="zh-CN" altLang="en-US" sz="15000" b="1" dirty="0">
              <a:solidFill>
                <a:srgbClr val="FFFFFF"/>
              </a:solidFill>
              <a:effectLst>
                <a:outerShdw blurRad="50800" dist="38100" dir="5400000" algn="t" rotWithShape="0">
                  <a:prstClr val="black">
                    <a:alpha val="40000"/>
                  </a:prstClr>
                </a:outerShdw>
              </a:effectLst>
            </a:endParaRPr>
          </a:p>
        </p:txBody>
      </p:sp>
      <p:sp>
        <p:nvSpPr>
          <p:cNvPr id="61" name="文本框 60"/>
          <p:cNvSpPr txBox="1"/>
          <p:nvPr/>
        </p:nvSpPr>
        <p:spPr>
          <a:xfrm>
            <a:off x="3700012" y="4154467"/>
            <a:ext cx="2023925" cy="430887"/>
          </a:xfrm>
          <a:prstGeom prst="rect">
            <a:avLst/>
          </a:prstGeom>
          <a:noFill/>
        </p:spPr>
        <p:txBody>
          <a:bodyPr wrap="square" rtlCol="0">
            <a:spAutoFit/>
          </a:bodyPr>
          <a:lstStyle/>
          <a:p>
            <a:pPr algn="ctr">
              <a:lnSpc>
                <a:spcPct val="110000"/>
              </a:lnSpc>
            </a:pPr>
            <a:r>
              <a:rPr kumimoji="1" lang="zh-CN" altLang="en-US" sz="2000" b="1" dirty="0" smtClean="0">
                <a:solidFill>
                  <a:schemeClr val="bg1"/>
                </a:solidFill>
              </a:rPr>
              <a:t>研究生资助体系</a:t>
            </a:r>
            <a:endParaRPr kumimoji="1" lang="zh-CN" altLang="en-US" sz="20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49759" y="0"/>
            <a:ext cx="5183529" cy="5183529"/>
          </a:xfrm>
          <a:prstGeom prst="ellipse">
            <a:avLst/>
          </a:prstGeom>
          <a:solidFill>
            <a:srgbClr val="FED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文本框 2"/>
          <p:cNvSpPr txBox="1"/>
          <p:nvPr/>
        </p:nvSpPr>
        <p:spPr>
          <a:xfrm>
            <a:off x="215715" y="965751"/>
            <a:ext cx="1394129" cy="1077218"/>
          </a:xfrm>
          <a:prstGeom prst="rect">
            <a:avLst/>
          </a:prstGeom>
          <a:noFill/>
        </p:spPr>
        <p:txBody>
          <a:bodyPr wrap="square" rtlCol="0">
            <a:spAutoFit/>
          </a:bodyPr>
          <a:lstStyle/>
          <a:p>
            <a:r>
              <a:rPr kumimoji="1" lang="zh-CN" altLang="en-US" sz="3200" b="1" dirty="0" smtClean="0">
                <a:solidFill>
                  <a:srgbClr val="333333"/>
                </a:solidFill>
              </a:rPr>
              <a:t>资助体系</a:t>
            </a:r>
            <a:endParaRPr kumimoji="1" lang="zh-CN" altLang="en-US" sz="3200" b="1" dirty="0">
              <a:solidFill>
                <a:srgbClr val="333333"/>
              </a:solidFill>
            </a:endParaRPr>
          </a:p>
        </p:txBody>
      </p:sp>
      <p:sp>
        <p:nvSpPr>
          <p:cNvPr id="4" name="矩形 3"/>
          <p:cNvSpPr/>
          <p:nvPr/>
        </p:nvSpPr>
        <p:spPr>
          <a:xfrm>
            <a:off x="265473" y="2081766"/>
            <a:ext cx="1736403" cy="492443"/>
          </a:xfrm>
          <a:prstGeom prst="rect">
            <a:avLst/>
          </a:prstGeom>
        </p:spPr>
        <p:txBody>
          <a:bodyPr wrap="square">
            <a:spAutoFit/>
          </a:bodyPr>
          <a:lstStyle/>
          <a:p>
            <a:pPr>
              <a:lnSpc>
                <a:spcPct val="130000"/>
              </a:lnSpc>
            </a:pPr>
            <a:r>
              <a:rPr lang="zh-CN" altLang="en-US" sz="2000" dirty="0" smtClean="0">
                <a:solidFill>
                  <a:srgbClr val="333333"/>
                </a:solidFill>
                <a:latin typeface="+mn-ea"/>
              </a:rPr>
              <a:t>研究生</a:t>
            </a:r>
            <a:endParaRPr lang="zh-CN" altLang="en-US" sz="2000" dirty="0">
              <a:solidFill>
                <a:srgbClr val="333333"/>
              </a:solidFill>
              <a:latin typeface="+mn-ea"/>
            </a:endParaRPr>
          </a:p>
        </p:txBody>
      </p:sp>
      <p:cxnSp>
        <p:nvCxnSpPr>
          <p:cNvPr id="5" name="直线连接符 4"/>
          <p:cNvCxnSpPr/>
          <p:nvPr/>
        </p:nvCxnSpPr>
        <p:spPr>
          <a:xfrm flipH="1">
            <a:off x="3143108" y="2543280"/>
            <a:ext cx="5599448" cy="0"/>
          </a:xfrm>
          <a:prstGeom prst="line">
            <a:avLst/>
          </a:prstGeom>
          <a:ln w="285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6" name="组 5"/>
          <p:cNvGrpSpPr/>
          <p:nvPr/>
        </p:nvGrpSpPr>
        <p:grpSpPr>
          <a:xfrm>
            <a:off x="5009591" y="566868"/>
            <a:ext cx="1866483" cy="3952826"/>
            <a:chOff x="5009591" y="1094703"/>
            <a:chExt cx="1866483" cy="2897155"/>
          </a:xfrm>
        </p:grpSpPr>
        <p:cxnSp>
          <p:nvCxnSpPr>
            <p:cNvPr id="7" name="直线连接符 6"/>
            <p:cNvCxnSpPr/>
            <p:nvPr/>
          </p:nvCxnSpPr>
          <p:spPr>
            <a:xfrm flipV="1">
              <a:off x="5009591" y="1094703"/>
              <a:ext cx="0" cy="2897155"/>
            </a:xfrm>
            <a:prstGeom prst="line">
              <a:avLst/>
            </a:prstGeom>
            <a:ln w="285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 name="直线连接符 7"/>
            <p:cNvCxnSpPr/>
            <p:nvPr/>
          </p:nvCxnSpPr>
          <p:spPr>
            <a:xfrm flipV="1">
              <a:off x="6876074" y="1094703"/>
              <a:ext cx="0" cy="2897155"/>
            </a:xfrm>
            <a:prstGeom prst="line">
              <a:avLst/>
            </a:prstGeom>
            <a:ln w="285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sp>
        <p:nvSpPr>
          <p:cNvPr id="9" name="椭圆 8"/>
          <p:cNvSpPr/>
          <p:nvPr/>
        </p:nvSpPr>
        <p:spPr>
          <a:xfrm>
            <a:off x="3332466" y="566867"/>
            <a:ext cx="1371944" cy="1371944"/>
          </a:xfrm>
          <a:prstGeom prst="ellipse">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1</a:t>
            </a:r>
            <a:endParaRPr kumimoji="1" lang="zh-CN" altLang="en-US" sz="6000" b="1" dirty="0"/>
          </a:p>
        </p:txBody>
      </p:sp>
      <p:sp>
        <p:nvSpPr>
          <p:cNvPr id="10" name="椭圆 9"/>
          <p:cNvSpPr/>
          <p:nvPr/>
        </p:nvSpPr>
        <p:spPr>
          <a:xfrm>
            <a:off x="5245338" y="566867"/>
            <a:ext cx="1371944" cy="1371944"/>
          </a:xfrm>
          <a:prstGeom prst="ellipse">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2</a:t>
            </a:r>
            <a:endParaRPr kumimoji="1" lang="zh-CN" altLang="en-US" sz="6000" b="1" dirty="0"/>
          </a:p>
        </p:txBody>
      </p:sp>
      <p:sp>
        <p:nvSpPr>
          <p:cNvPr id="11" name="椭圆 10"/>
          <p:cNvSpPr/>
          <p:nvPr/>
        </p:nvSpPr>
        <p:spPr>
          <a:xfrm>
            <a:off x="7158210" y="566867"/>
            <a:ext cx="1371944" cy="1371944"/>
          </a:xfrm>
          <a:prstGeom prst="ellipse">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3</a:t>
            </a:r>
            <a:endParaRPr kumimoji="1" lang="zh-CN" altLang="en-US" sz="6000" b="1" dirty="0"/>
          </a:p>
        </p:txBody>
      </p:sp>
      <p:sp>
        <p:nvSpPr>
          <p:cNvPr id="12" name="椭圆 11"/>
          <p:cNvSpPr/>
          <p:nvPr/>
        </p:nvSpPr>
        <p:spPr>
          <a:xfrm>
            <a:off x="3332466" y="2729237"/>
            <a:ext cx="1371944" cy="1371944"/>
          </a:xfrm>
          <a:prstGeom prst="ellipse">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4</a:t>
            </a:r>
            <a:endParaRPr kumimoji="1" lang="zh-CN" altLang="en-US" sz="6000" b="1" dirty="0"/>
          </a:p>
        </p:txBody>
      </p:sp>
      <p:sp>
        <p:nvSpPr>
          <p:cNvPr id="13" name="椭圆 12"/>
          <p:cNvSpPr/>
          <p:nvPr/>
        </p:nvSpPr>
        <p:spPr>
          <a:xfrm>
            <a:off x="5245338" y="2729237"/>
            <a:ext cx="1371944" cy="1371944"/>
          </a:xfrm>
          <a:prstGeom prst="ellipse">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5</a:t>
            </a:r>
            <a:endParaRPr kumimoji="1" lang="zh-CN" altLang="en-US" sz="6000" b="1" dirty="0"/>
          </a:p>
        </p:txBody>
      </p:sp>
      <p:sp>
        <p:nvSpPr>
          <p:cNvPr id="14" name="椭圆 13"/>
          <p:cNvSpPr/>
          <p:nvPr/>
        </p:nvSpPr>
        <p:spPr>
          <a:xfrm>
            <a:off x="7158210" y="2729237"/>
            <a:ext cx="1371944" cy="1371944"/>
          </a:xfrm>
          <a:prstGeom prst="ellipse">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000" b="1" dirty="0" smtClean="0"/>
              <a:t>6</a:t>
            </a:r>
            <a:endParaRPr kumimoji="1" lang="zh-CN" altLang="en-US" sz="6000" b="1" dirty="0"/>
          </a:p>
        </p:txBody>
      </p:sp>
      <p:sp>
        <p:nvSpPr>
          <p:cNvPr id="15" name="文本框 14"/>
          <p:cNvSpPr txBox="1"/>
          <p:nvPr/>
        </p:nvSpPr>
        <p:spPr>
          <a:xfrm>
            <a:off x="3306384" y="2081766"/>
            <a:ext cx="1398026" cy="338554"/>
          </a:xfrm>
          <a:prstGeom prst="rect">
            <a:avLst/>
          </a:prstGeom>
          <a:noFill/>
        </p:spPr>
        <p:txBody>
          <a:bodyPr wrap="square" rtlCol="0">
            <a:spAutoFit/>
          </a:bodyPr>
          <a:lstStyle/>
          <a:p>
            <a:pPr algn="ctr"/>
            <a:r>
              <a:rPr kumimoji="1" lang="zh-CN" altLang="en-US" sz="1600" b="1" dirty="0" smtClean="0">
                <a:solidFill>
                  <a:srgbClr val="333333"/>
                </a:solidFill>
              </a:rPr>
              <a:t>奖学金</a:t>
            </a:r>
            <a:endParaRPr kumimoji="1" lang="zh-CN" altLang="en-US" sz="1600" b="1" dirty="0">
              <a:solidFill>
                <a:srgbClr val="333333"/>
              </a:solidFill>
            </a:endParaRPr>
          </a:p>
        </p:txBody>
      </p:sp>
      <p:sp>
        <p:nvSpPr>
          <p:cNvPr id="16" name="文本框 15"/>
          <p:cNvSpPr txBox="1"/>
          <p:nvPr/>
        </p:nvSpPr>
        <p:spPr>
          <a:xfrm>
            <a:off x="5232297" y="2081766"/>
            <a:ext cx="1398026" cy="338554"/>
          </a:xfrm>
          <a:prstGeom prst="rect">
            <a:avLst/>
          </a:prstGeom>
          <a:noFill/>
        </p:spPr>
        <p:txBody>
          <a:bodyPr wrap="square" rtlCol="0">
            <a:spAutoFit/>
          </a:bodyPr>
          <a:lstStyle/>
          <a:p>
            <a:pPr algn="ctr"/>
            <a:r>
              <a:rPr kumimoji="1" lang="zh-CN" altLang="en-US" sz="1600" b="1" dirty="0" smtClean="0">
                <a:solidFill>
                  <a:srgbClr val="333333"/>
                </a:solidFill>
              </a:rPr>
              <a:t>助学金</a:t>
            </a:r>
            <a:endParaRPr kumimoji="1" lang="zh-CN" altLang="en-US" sz="1600" b="1" dirty="0">
              <a:solidFill>
                <a:srgbClr val="333333"/>
              </a:solidFill>
            </a:endParaRPr>
          </a:p>
        </p:txBody>
      </p:sp>
      <p:sp>
        <p:nvSpPr>
          <p:cNvPr id="17" name="文本框 16"/>
          <p:cNvSpPr txBox="1"/>
          <p:nvPr/>
        </p:nvSpPr>
        <p:spPr>
          <a:xfrm>
            <a:off x="7158210" y="2081766"/>
            <a:ext cx="1398026" cy="338554"/>
          </a:xfrm>
          <a:prstGeom prst="rect">
            <a:avLst/>
          </a:prstGeom>
          <a:noFill/>
        </p:spPr>
        <p:txBody>
          <a:bodyPr wrap="square" rtlCol="0">
            <a:spAutoFit/>
          </a:bodyPr>
          <a:lstStyle/>
          <a:p>
            <a:pPr algn="ctr"/>
            <a:r>
              <a:rPr kumimoji="1" lang="zh-CN" altLang="en-US" sz="1600" b="1" dirty="0" smtClean="0">
                <a:solidFill>
                  <a:srgbClr val="333333"/>
                </a:solidFill>
              </a:rPr>
              <a:t>助学贷款</a:t>
            </a:r>
            <a:endParaRPr kumimoji="1" lang="zh-CN" altLang="en-US" sz="1600" b="1" dirty="0">
              <a:solidFill>
                <a:srgbClr val="333333"/>
              </a:solidFill>
            </a:endParaRPr>
          </a:p>
        </p:txBody>
      </p:sp>
      <p:sp>
        <p:nvSpPr>
          <p:cNvPr id="18" name="文本框 17"/>
          <p:cNvSpPr txBox="1"/>
          <p:nvPr/>
        </p:nvSpPr>
        <p:spPr>
          <a:xfrm>
            <a:off x="3332466" y="4200452"/>
            <a:ext cx="1398026" cy="338554"/>
          </a:xfrm>
          <a:prstGeom prst="rect">
            <a:avLst/>
          </a:prstGeom>
          <a:noFill/>
        </p:spPr>
        <p:txBody>
          <a:bodyPr wrap="square" rtlCol="0">
            <a:spAutoFit/>
          </a:bodyPr>
          <a:lstStyle/>
          <a:p>
            <a:pPr algn="ctr"/>
            <a:r>
              <a:rPr kumimoji="1" lang="zh-CN" altLang="en-US" sz="1600" b="1" dirty="0" smtClean="0">
                <a:solidFill>
                  <a:srgbClr val="333333"/>
                </a:solidFill>
              </a:rPr>
              <a:t>勤工助学</a:t>
            </a:r>
            <a:endParaRPr kumimoji="1" lang="zh-CN" altLang="en-US" sz="1600" b="1" dirty="0">
              <a:solidFill>
                <a:srgbClr val="333333"/>
              </a:solidFill>
            </a:endParaRPr>
          </a:p>
        </p:txBody>
      </p:sp>
      <p:sp>
        <p:nvSpPr>
          <p:cNvPr id="19" name="文本框 18"/>
          <p:cNvSpPr txBox="1"/>
          <p:nvPr/>
        </p:nvSpPr>
        <p:spPr>
          <a:xfrm>
            <a:off x="5258379" y="4200452"/>
            <a:ext cx="1398026" cy="338554"/>
          </a:xfrm>
          <a:prstGeom prst="rect">
            <a:avLst/>
          </a:prstGeom>
          <a:noFill/>
        </p:spPr>
        <p:txBody>
          <a:bodyPr wrap="square" rtlCol="0">
            <a:spAutoFit/>
          </a:bodyPr>
          <a:lstStyle/>
          <a:p>
            <a:pPr algn="ctr"/>
            <a:r>
              <a:rPr kumimoji="1" lang="zh-CN" altLang="en-US" sz="1600" b="1" dirty="0" smtClean="0">
                <a:solidFill>
                  <a:srgbClr val="333333"/>
                </a:solidFill>
              </a:rPr>
              <a:t>困难补助</a:t>
            </a:r>
            <a:endParaRPr kumimoji="1" lang="zh-CN" altLang="en-US" sz="1600" b="1" dirty="0">
              <a:solidFill>
                <a:srgbClr val="333333"/>
              </a:solidFill>
            </a:endParaRPr>
          </a:p>
        </p:txBody>
      </p:sp>
      <p:sp>
        <p:nvSpPr>
          <p:cNvPr id="20" name="文本框 19"/>
          <p:cNvSpPr txBox="1"/>
          <p:nvPr/>
        </p:nvSpPr>
        <p:spPr>
          <a:xfrm>
            <a:off x="7184292" y="4200452"/>
            <a:ext cx="1398026" cy="338554"/>
          </a:xfrm>
          <a:prstGeom prst="rect">
            <a:avLst/>
          </a:prstGeom>
          <a:noFill/>
        </p:spPr>
        <p:txBody>
          <a:bodyPr wrap="square" rtlCol="0">
            <a:spAutoFit/>
          </a:bodyPr>
          <a:lstStyle/>
          <a:p>
            <a:pPr algn="ctr"/>
            <a:r>
              <a:rPr kumimoji="1" lang="zh-CN" altLang="en-US" sz="1600" b="1" dirty="0" smtClean="0">
                <a:solidFill>
                  <a:srgbClr val="333333"/>
                </a:solidFill>
              </a:rPr>
              <a:t>三  助</a:t>
            </a:r>
            <a:endParaRPr kumimoji="1" lang="zh-CN" altLang="en-US" sz="1600" b="1" dirty="0">
              <a:solidFill>
                <a:srgbClr val="333333"/>
              </a:solidFill>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奖学金</a:t>
            </a:r>
            <a:endParaRPr kumimoji="1" lang="en-US" altLang="zh-CN" sz="2400" b="1" dirty="0" smtClean="0">
              <a:solidFill>
                <a:srgbClr val="1187B1"/>
              </a:solidFill>
            </a:endParaRPr>
          </a:p>
        </p:txBody>
      </p:sp>
      <p:sp>
        <p:nvSpPr>
          <p:cNvPr id="3" name="文本框 2"/>
          <p:cNvSpPr txBox="1"/>
          <p:nvPr/>
        </p:nvSpPr>
        <p:spPr>
          <a:xfrm>
            <a:off x="490381" y="1143101"/>
            <a:ext cx="4048764" cy="369332"/>
          </a:xfrm>
          <a:prstGeom prst="rect">
            <a:avLst/>
          </a:prstGeom>
          <a:noFill/>
        </p:spPr>
        <p:txBody>
          <a:bodyPr wrap="square" rtlCol="0">
            <a:spAutoFit/>
          </a:bodyPr>
          <a:lstStyle/>
          <a:p>
            <a:r>
              <a:rPr kumimoji="1" lang="zh-CN" altLang="en-US" b="1" dirty="0" smtClean="0">
                <a:solidFill>
                  <a:srgbClr val="E65B4F"/>
                </a:solidFill>
              </a:rPr>
              <a:t>研究生国家</a:t>
            </a:r>
            <a:r>
              <a:rPr kumimoji="1" lang="zh-CN" altLang="en-US" b="1" dirty="0">
                <a:solidFill>
                  <a:srgbClr val="E65B4F"/>
                </a:solidFill>
              </a:rPr>
              <a:t>奖学金</a:t>
            </a:r>
          </a:p>
        </p:txBody>
      </p:sp>
      <p:sp>
        <p:nvSpPr>
          <p:cNvPr id="14" name="矩形 13"/>
          <p:cNvSpPr/>
          <p:nvPr/>
        </p:nvSpPr>
        <p:spPr>
          <a:xfrm>
            <a:off x="402599" y="1508612"/>
            <a:ext cx="2593995" cy="2428240"/>
          </a:xfrm>
          <a:prstGeom prst="rect">
            <a:avLst/>
          </a:prstGeom>
        </p:spPr>
        <p:txBody>
          <a:bodyPr wrap="square">
            <a:spAutoFit/>
          </a:bodyPr>
          <a:lstStyle/>
          <a:p>
            <a:pPr marL="171450" lvl="0" indent="-171450">
              <a:lnSpc>
                <a:spcPct val="130000"/>
              </a:lnSpc>
              <a:buFont typeface="Arial" panose="020B0604020202020204"/>
              <a:buChar char="•"/>
            </a:pPr>
            <a:r>
              <a:rPr lang="zh-CN" altLang="en-US" sz="1300" b="1" dirty="0">
                <a:solidFill>
                  <a:srgbClr val="333333"/>
                </a:solidFill>
                <a:latin typeface="+mn-ea"/>
              </a:rPr>
              <a:t>中央财政出资设立，用于奖励高等学校表现优异的</a:t>
            </a:r>
            <a:r>
              <a:rPr lang="zh-CN" altLang="en-US" sz="1300" b="1" dirty="0">
                <a:solidFill>
                  <a:srgbClr val="FF0000"/>
                </a:solidFill>
                <a:latin typeface="+mn-ea"/>
              </a:rPr>
              <a:t>全日制</a:t>
            </a:r>
            <a:r>
              <a:rPr lang="zh-CN" altLang="en-US" sz="1300" b="1" dirty="0">
                <a:solidFill>
                  <a:srgbClr val="333333"/>
                </a:solidFill>
                <a:latin typeface="+mn-ea"/>
              </a:rPr>
              <a:t>研究生。</a:t>
            </a:r>
          </a:p>
          <a:p>
            <a:pPr marL="171450" lvl="0" indent="-171450">
              <a:lnSpc>
                <a:spcPct val="130000"/>
              </a:lnSpc>
              <a:buFont typeface="Arial" panose="020B0604020202020204"/>
              <a:buChar char="•"/>
            </a:pPr>
            <a:r>
              <a:rPr lang="zh-CN" altLang="en-US" sz="1300" b="1" dirty="0" smtClean="0">
                <a:solidFill>
                  <a:srgbClr val="333333"/>
                </a:solidFill>
                <a:latin typeface="+mn-ea"/>
              </a:rPr>
              <a:t>博士研究生每</a:t>
            </a:r>
            <a:r>
              <a:rPr lang="zh-CN" altLang="en-US" sz="1300" b="1" dirty="0">
                <a:solidFill>
                  <a:srgbClr val="333333"/>
                </a:solidFill>
                <a:latin typeface="+mn-ea"/>
              </a:rPr>
              <a:t>生</a:t>
            </a:r>
            <a:r>
              <a:rPr lang="en-US" altLang="zh-CN" sz="1300" b="1" dirty="0">
                <a:solidFill>
                  <a:srgbClr val="333333"/>
                </a:solidFill>
                <a:latin typeface="+mn-ea"/>
              </a:rPr>
              <a:t>3</a:t>
            </a:r>
            <a:r>
              <a:rPr lang="zh-CN" altLang="en-US" sz="1300" b="1" dirty="0">
                <a:solidFill>
                  <a:srgbClr val="333333"/>
                </a:solidFill>
                <a:latin typeface="+mn-ea"/>
              </a:rPr>
              <a:t>万元</a:t>
            </a:r>
            <a:r>
              <a:rPr lang="zh-CN" altLang="en-US" sz="1300" b="1" dirty="0" smtClean="0">
                <a:solidFill>
                  <a:srgbClr val="333333"/>
                </a:solidFill>
                <a:latin typeface="+mn-ea"/>
              </a:rPr>
              <a:t>；</a:t>
            </a:r>
            <a:r>
              <a:rPr lang="en-US" altLang="zh-CN" sz="1300" b="1" dirty="0">
                <a:solidFill>
                  <a:srgbClr val="333333"/>
                </a:solidFill>
                <a:latin typeface="+mn-ea"/>
              </a:rPr>
              <a:t/>
            </a:r>
            <a:br>
              <a:rPr lang="en-US" altLang="zh-CN" sz="1300" b="1" dirty="0">
                <a:solidFill>
                  <a:srgbClr val="333333"/>
                </a:solidFill>
                <a:latin typeface="+mn-ea"/>
              </a:rPr>
            </a:br>
            <a:r>
              <a:rPr lang="zh-CN" altLang="en-US" sz="1300" b="1" dirty="0" smtClean="0">
                <a:solidFill>
                  <a:srgbClr val="333333"/>
                </a:solidFill>
                <a:latin typeface="+mn-ea"/>
              </a:rPr>
              <a:t>硕士研究生每</a:t>
            </a:r>
            <a:r>
              <a:rPr lang="zh-CN" altLang="en-US" sz="1300" b="1" dirty="0">
                <a:solidFill>
                  <a:srgbClr val="333333"/>
                </a:solidFill>
                <a:latin typeface="+mn-ea"/>
              </a:rPr>
              <a:t>生</a:t>
            </a:r>
            <a:r>
              <a:rPr lang="en-US" altLang="zh-CN" sz="1300" b="1" dirty="0">
                <a:solidFill>
                  <a:srgbClr val="333333"/>
                </a:solidFill>
                <a:latin typeface="+mn-ea"/>
              </a:rPr>
              <a:t>2</a:t>
            </a:r>
            <a:r>
              <a:rPr lang="zh-CN" altLang="en-US" sz="1300" b="1" dirty="0">
                <a:solidFill>
                  <a:srgbClr val="333333"/>
                </a:solidFill>
                <a:latin typeface="+mn-ea"/>
              </a:rPr>
              <a:t>万元。</a:t>
            </a:r>
          </a:p>
          <a:p>
            <a:pPr marL="171450" lvl="0" indent="-171450">
              <a:lnSpc>
                <a:spcPct val="130000"/>
              </a:lnSpc>
              <a:buFont typeface="Arial" panose="020B0604020202020204"/>
              <a:buChar char="•"/>
            </a:pPr>
            <a:r>
              <a:rPr lang="zh-CN" altLang="en-US" sz="1300" b="1" dirty="0" smtClean="0">
                <a:solidFill>
                  <a:srgbClr val="333333"/>
                </a:solidFill>
                <a:latin typeface="+mn-ea"/>
              </a:rPr>
              <a:t>奖励面：</a:t>
            </a:r>
            <a:r>
              <a:rPr lang="zh-CN" altLang="en-US" sz="1300" b="1" dirty="0">
                <a:solidFill>
                  <a:srgbClr val="333333"/>
                </a:solidFill>
                <a:latin typeface="+mn-ea"/>
              </a:rPr>
              <a:t>财政部教育部下达名额和</a:t>
            </a:r>
            <a:r>
              <a:rPr lang="zh-CN" altLang="en-US" sz="1300" b="1" dirty="0" smtClean="0">
                <a:solidFill>
                  <a:srgbClr val="333333"/>
                </a:solidFill>
                <a:latin typeface="+mn-ea"/>
              </a:rPr>
              <a:t>预算，博士生约</a:t>
            </a:r>
            <a:r>
              <a:rPr lang="en-US" altLang="zh-CN" sz="1300" b="1" dirty="0" smtClean="0">
                <a:solidFill>
                  <a:srgbClr val="333333"/>
                </a:solidFill>
                <a:latin typeface="+mn-ea"/>
              </a:rPr>
              <a:t>4%</a:t>
            </a:r>
            <a:r>
              <a:rPr lang="zh-CN" altLang="en-US" sz="1300" b="1" dirty="0" smtClean="0">
                <a:solidFill>
                  <a:srgbClr val="333333"/>
                </a:solidFill>
                <a:latin typeface="+mn-ea"/>
              </a:rPr>
              <a:t>；硕士生</a:t>
            </a:r>
            <a:r>
              <a:rPr lang="en-US" altLang="zh-CN" sz="1300" b="1" dirty="0" smtClean="0">
                <a:solidFill>
                  <a:srgbClr val="333333"/>
                </a:solidFill>
                <a:latin typeface="+mn-ea"/>
              </a:rPr>
              <a:t>2.8%</a:t>
            </a:r>
            <a:r>
              <a:rPr lang="zh-CN" altLang="en-US" sz="1300" b="1" dirty="0" smtClean="0">
                <a:solidFill>
                  <a:srgbClr val="333333"/>
                </a:solidFill>
                <a:latin typeface="+mn-ea"/>
              </a:rPr>
              <a:t>。</a:t>
            </a:r>
          </a:p>
          <a:p>
            <a:pPr lvl="0" indent="0">
              <a:lnSpc>
                <a:spcPct val="130000"/>
              </a:lnSpc>
              <a:buFont typeface="Arial" panose="020B0604020202020204"/>
              <a:buNone/>
            </a:pPr>
            <a:endParaRPr kumimoji="1" lang="zh-CN" altLang="en-US" sz="1300" b="1" dirty="0">
              <a:solidFill>
                <a:srgbClr val="333333"/>
              </a:solidFill>
              <a:latin typeface="+mn-ea"/>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9" name="文本框 8"/>
          <p:cNvSpPr txBox="1"/>
          <p:nvPr/>
        </p:nvSpPr>
        <p:spPr>
          <a:xfrm>
            <a:off x="507904" y="3763107"/>
            <a:ext cx="4048764" cy="368300"/>
          </a:xfrm>
          <a:prstGeom prst="rect">
            <a:avLst/>
          </a:prstGeom>
          <a:noFill/>
        </p:spPr>
        <p:txBody>
          <a:bodyPr wrap="square" rtlCol="0">
            <a:spAutoFit/>
          </a:bodyPr>
          <a:lstStyle/>
          <a:p>
            <a:r>
              <a:rPr kumimoji="1" lang="zh-CN" altLang="en-US" b="1" dirty="0">
                <a:solidFill>
                  <a:srgbClr val="E65B4F"/>
                </a:solidFill>
              </a:rPr>
              <a:t>研究生校长奖学金</a:t>
            </a:r>
          </a:p>
        </p:txBody>
      </p:sp>
      <p:sp>
        <p:nvSpPr>
          <p:cNvPr id="10" name="矩形 9"/>
          <p:cNvSpPr/>
          <p:nvPr/>
        </p:nvSpPr>
        <p:spPr>
          <a:xfrm>
            <a:off x="442756" y="4116156"/>
            <a:ext cx="2904308" cy="1129665"/>
          </a:xfrm>
          <a:prstGeom prst="rect">
            <a:avLst/>
          </a:prstGeom>
        </p:spPr>
        <p:txBody>
          <a:bodyPr wrap="square">
            <a:spAutoFit/>
          </a:bodyPr>
          <a:lstStyle/>
          <a:p>
            <a:pPr marL="171450" lvl="0" indent="-171450">
              <a:lnSpc>
                <a:spcPct val="130000"/>
              </a:lnSpc>
              <a:buFont typeface="Arial" panose="020B0604020202020204"/>
              <a:buChar char="•"/>
            </a:pPr>
            <a:r>
              <a:rPr lang="zh-CN" altLang="en-US" sz="1300" b="1" dirty="0">
                <a:solidFill>
                  <a:srgbClr val="333333"/>
                </a:solidFill>
                <a:latin typeface="+mn-ea"/>
              </a:rPr>
              <a:t>奖励金额：</a:t>
            </a:r>
            <a:r>
              <a:rPr lang="en-US" altLang="zh-CN" sz="1300" b="1" dirty="0">
                <a:solidFill>
                  <a:srgbClr val="333333"/>
                </a:solidFill>
                <a:latin typeface="+mn-ea"/>
              </a:rPr>
              <a:t>2</a:t>
            </a:r>
            <a:r>
              <a:rPr lang="zh-CN" altLang="en-US" sz="1300" b="1" dirty="0">
                <a:solidFill>
                  <a:srgbClr val="333333"/>
                </a:solidFill>
                <a:latin typeface="+mn-ea"/>
              </a:rPr>
              <a:t>万元</a:t>
            </a:r>
            <a:r>
              <a:rPr lang="en-US" altLang="zh-CN" sz="1300" b="1" dirty="0">
                <a:solidFill>
                  <a:srgbClr val="333333"/>
                </a:solidFill>
                <a:latin typeface="+mn-ea"/>
              </a:rPr>
              <a:t>/</a:t>
            </a:r>
            <a:r>
              <a:rPr lang="zh-CN" altLang="en-US" sz="1300" b="1" dirty="0" smtClean="0">
                <a:solidFill>
                  <a:srgbClr val="333333"/>
                </a:solidFill>
                <a:latin typeface="+mn-ea"/>
              </a:rPr>
              <a:t>人</a:t>
            </a:r>
            <a:endParaRPr lang="en-US" altLang="zh-CN" sz="1300" b="1" dirty="0" smtClean="0">
              <a:solidFill>
                <a:srgbClr val="333333"/>
              </a:solidFill>
              <a:latin typeface="+mn-ea"/>
            </a:endParaRPr>
          </a:p>
          <a:p>
            <a:pPr marL="171450" lvl="0" indent="-171450">
              <a:lnSpc>
                <a:spcPct val="130000"/>
              </a:lnSpc>
              <a:buFont typeface="Arial" panose="020B0604020202020204"/>
              <a:buChar char="•"/>
            </a:pPr>
            <a:r>
              <a:rPr lang="zh-CN" altLang="en-US" sz="1300" b="1" dirty="0">
                <a:solidFill>
                  <a:srgbClr val="333333"/>
                </a:solidFill>
                <a:latin typeface="+mn-ea"/>
              </a:rPr>
              <a:t>奖励人数：每年不超过</a:t>
            </a:r>
            <a:r>
              <a:rPr lang="en-US" altLang="zh-CN" sz="1300" b="1" dirty="0">
                <a:solidFill>
                  <a:srgbClr val="333333"/>
                </a:solidFill>
                <a:latin typeface="+mn-ea"/>
              </a:rPr>
              <a:t>10</a:t>
            </a:r>
            <a:r>
              <a:rPr lang="zh-CN" altLang="en-US" sz="1300" b="1" dirty="0">
                <a:solidFill>
                  <a:srgbClr val="333333"/>
                </a:solidFill>
                <a:latin typeface="+mn-ea"/>
              </a:rPr>
              <a:t>人</a:t>
            </a:r>
          </a:p>
          <a:p>
            <a:pPr marL="171450" lvl="0" indent="-171450">
              <a:lnSpc>
                <a:spcPct val="130000"/>
              </a:lnSpc>
              <a:buFont typeface="Arial" panose="020B0604020202020204"/>
              <a:buChar char="•"/>
            </a:pPr>
            <a:endParaRPr lang="zh-CN" altLang="en-US"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p:txBody>
      </p:sp>
      <p:sp>
        <p:nvSpPr>
          <p:cNvPr id="24" name="线形标注 3 23"/>
          <p:cNvSpPr/>
          <p:nvPr/>
        </p:nvSpPr>
        <p:spPr>
          <a:xfrm>
            <a:off x="3601720" y="2150110"/>
            <a:ext cx="1583690" cy="2235835"/>
          </a:xfrm>
          <a:prstGeom prst="borderCallout3">
            <a:avLst>
              <a:gd name="adj1" fmla="val -1495"/>
              <a:gd name="adj2" fmla="val 31099"/>
              <a:gd name="adj3" fmla="val -1153"/>
              <a:gd name="adj4" fmla="val 32443"/>
              <a:gd name="adj5" fmla="val -36040"/>
              <a:gd name="adj6" fmla="val 59602"/>
              <a:gd name="adj7" fmla="val -11474"/>
              <a:gd name="adj8" fmla="val -79431"/>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altLang="zh-CN" sz="1300" b="1" dirty="0">
                <a:solidFill>
                  <a:schemeClr val="accent4">
                    <a:lumMod val="10000"/>
                  </a:schemeClr>
                </a:solidFill>
                <a:latin typeface="+mn-ea"/>
              </a:rPr>
              <a:t>1</a:t>
            </a:r>
            <a:r>
              <a:rPr lang="zh-CN" altLang="en-US" sz="1300" b="1" dirty="0">
                <a:solidFill>
                  <a:schemeClr val="accent4">
                    <a:lumMod val="10000"/>
                  </a:schemeClr>
                </a:solidFill>
                <a:latin typeface="+mn-ea"/>
              </a:rPr>
              <a:t>、</a:t>
            </a:r>
            <a:r>
              <a:rPr lang="zh-CN" altLang="en-US" sz="1300" b="1" dirty="0" smtClean="0">
                <a:solidFill>
                  <a:schemeClr val="accent4">
                    <a:lumMod val="10000"/>
                  </a:schemeClr>
                </a:solidFill>
                <a:latin typeface="+mn-ea"/>
              </a:rPr>
              <a:t>国家招生计划</a:t>
            </a:r>
            <a:endParaRPr lang="zh-CN" altLang="en-US" sz="1300" b="1" dirty="0">
              <a:solidFill>
                <a:schemeClr val="accent4">
                  <a:lumMod val="10000"/>
                </a:schemeClr>
              </a:solidFill>
              <a:latin typeface="+mn-ea"/>
            </a:endParaRPr>
          </a:p>
          <a:p>
            <a:r>
              <a:rPr lang="en-US" altLang="zh-CN" sz="1300" b="1" dirty="0">
                <a:solidFill>
                  <a:schemeClr val="accent4">
                    <a:lumMod val="10000"/>
                  </a:schemeClr>
                </a:solidFill>
                <a:latin typeface="+mn-ea"/>
              </a:rPr>
              <a:t>2</a:t>
            </a:r>
            <a:r>
              <a:rPr lang="zh-CN" altLang="en-US" sz="1300" b="1" dirty="0">
                <a:solidFill>
                  <a:schemeClr val="accent4">
                    <a:lumMod val="10000"/>
                  </a:schemeClr>
                </a:solidFill>
                <a:latin typeface="+mn-ea"/>
              </a:rPr>
              <a:t>、档案关系进学校</a:t>
            </a:r>
          </a:p>
          <a:p>
            <a:r>
              <a:rPr lang="en-US" altLang="zh-CN" sz="1300" b="1" dirty="0">
                <a:solidFill>
                  <a:schemeClr val="accent4">
                    <a:lumMod val="10000"/>
                  </a:schemeClr>
                </a:solidFill>
                <a:latin typeface="+mn-ea"/>
              </a:rPr>
              <a:t>3</a:t>
            </a:r>
            <a:r>
              <a:rPr lang="zh-CN" altLang="en-US" sz="1300" b="1" dirty="0">
                <a:solidFill>
                  <a:schemeClr val="accent4">
                    <a:lumMod val="10000"/>
                  </a:schemeClr>
                </a:solidFill>
                <a:latin typeface="+mn-ea"/>
              </a:rPr>
              <a:t>、无工资收入</a:t>
            </a:r>
          </a:p>
          <a:p>
            <a:pPr algn="l"/>
            <a:r>
              <a:rPr lang="zh-CN" altLang="en-US" b="1" dirty="0" smtClean="0"/>
              <a:t>学籍管理部门的学籍信息显示“全日制学生”</a:t>
            </a:r>
            <a:endParaRPr lang="zh-CN" altLang="en-US" b="1" dirty="0"/>
          </a:p>
        </p:txBody>
      </p:sp>
      <p:sp>
        <p:nvSpPr>
          <p:cNvPr id="33" name="矩形 32"/>
          <p:cNvSpPr/>
          <p:nvPr/>
        </p:nvSpPr>
        <p:spPr>
          <a:xfrm>
            <a:off x="6126084" y="1617161"/>
            <a:ext cx="2904308" cy="532453"/>
          </a:xfrm>
          <a:prstGeom prst="rect">
            <a:avLst/>
          </a:prstGeom>
        </p:spPr>
        <p:txBody>
          <a:bodyPr wrap="square">
            <a:spAutoFit/>
          </a:bodyPr>
          <a:lstStyle/>
          <a:p>
            <a:pPr marL="171450" lvl="0" indent="-171450">
              <a:lnSpc>
                <a:spcPct val="130000"/>
              </a:lnSpc>
              <a:buFont typeface="Arial" panose="020B0604020202020204"/>
              <a:buChar char="•"/>
            </a:pPr>
            <a:endParaRPr lang="zh-CN" altLang="en-US" sz="1100" dirty="0" smtClean="0">
              <a:solidFill>
                <a:srgbClr val="333333"/>
              </a:solidFill>
              <a:latin typeface="+mn-ea"/>
            </a:endParaRPr>
          </a:p>
          <a:p>
            <a:pPr marL="171450" lvl="0" indent="-171450">
              <a:lnSpc>
                <a:spcPct val="130000"/>
              </a:lnSpc>
              <a:buFont typeface="Arial" panose="020B0604020202020204"/>
              <a:buChar char="•"/>
            </a:pPr>
            <a:endParaRPr lang="zh-CN" altLang="en-US" sz="1100" dirty="0">
              <a:solidFill>
                <a:srgbClr val="333333"/>
              </a:solidFill>
              <a:latin typeface="+mn-ea"/>
            </a:endParaRPr>
          </a:p>
        </p:txBody>
      </p:sp>
      <p:sp>
        <p:nvSpPr>
          <p:cNvPr id="11" name="文本框 10"/>
          <p:cNvSpPr txBox="1"/>
          <p:nvPr/>
        </p:nvSpPr>
        <p:spPr>
          <a:xfrm>
            <a:off x="5875362" y="1142715"/>
            <a:ext cx="4048764" cy="369332"/>
          </a:xfrm>
          <a:prstGeom prst="rect">
            <a:avLst/>
          </a:prstGeom>
          <a:noFill/>
        </p:spPr>
        <p:txBody>
          <a:bodyPr wrap="square" rtlCol="0">
            <a:spAutoFit/>
          </a:bodyPr>
          <a:lstStyle/>
          <a:p>
            <a:r>
              <a:rPr kumimoji="1" lang="zh-CN" altLang="en-US" b="1" dirty="0">
                <a:solidFill>
                  <a:srgbClr val="E65B4F"/>
                </a:solidFill>
              </a:rPr>
              <a:t>研究生学业奖学金</a:t>
            </a:r>
          </a:p>
        </p:txBody>
      </p:sp>
      <p:sp>
        <p:nvSpPr>
          <p:cNvPr id="12" name="矩形 11"/>
          <p:cNvSpPr/>
          <p:nvPr/>
        </p:nvSpPr>
        <p:spPr>
          <a:xfrm>
            <a:off x="5790753" y="1259329"/>
            <a:ext cx="2904308" cy="3986530"/>
          </a:xfrm>
          <a:prstGeom prst="rect">
            <a:avLst/>
          </a:prstGeom>
        </p:spPr>
        <p:txBody>
          <a:bodyPr wrap="square">
            <a:spAutoFit/>
          </a:bodyPr>
          <a:lstStyle/>
          <a:p>
            <a:pPr lvl="0">
              <a:lnSpc>
                <a:spcPct val="130000"/>
              </a:lnSpc>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a:solidFill>
                  <a:srgbClr val="333333"/>
                </a:solidFill>
                <a:latin typeface="+mn-ea"/>
              </a:rPr>
              <a:t>研究生学业奖学金的标准不得超过同阶段研究生国家奖学金的</a:t>
            </a:r>
            <a:r>
              <a:rPr lang="en-US" altLang="zh-CN" sz="1300" b="1" dirty="0">
                <a:solidFill>
                  <a:srgbClr val="333333"/>
                </a:solidFill>
                <a:latin typeface="+mn-ea"/>
              </a:rPr>
              <a:t>60%</a:t>
            </a:r>
            <a:r>
              <a:rPr lang="zh-CN" altLang="en-US" sz="1300" b="1" dirty="0" smtClean="0">
                <a:solidFill>
                  <a:srgbClr val="333333"/>
                </a:solidFill>
                <a:latin typeface="+mn-ea"/>
              </a:rPr>
              <a:t>。</a:t>
            </a: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a:solidFill>
                  <a:srgbClr val="333333"/>
                </a:solidFill>
                <a:latin typeface="+mn-ea"/>
              </a:rPr>
              <a:t>适用范围为我校具有中华人民共和国</a:t>
            </a:r>
            <a:r>
              <a:rPr lang="zh-CN" altLang="en-US" sz="1300" b="1" dirty="0" smtClean="0">
                <a:solidFill>
                  <a:srgbClr val="333333"/>
                </a:solidFill>
                <a:latin typeface="+mn-ea"/>
              </a:rPr>
              <a:t>国籍（含港澳、不含留学生）、</a:t>
            </a:r>
            <a:r>
              <a:rPr lang="zh-CN" altLang="en-US" sz="1300" b="1" dirty="0">
                <a:solidFill>
                  <a:srgbClr val="333333"/>
                </a:solidFill>
                <a:latin typeface="+mn-ea"/>
              </a:rPr>
              <a:t>纳入全国研究生招生计划且在标准学制年限内注册在籍的</a:t>
            </a:r>
            <a:r>
              <a:rPr lang="zh-CN" altLang="en-US" sz="1300" b="1" dirty="0" smtClean="0">
                <a:solidFill>
                  <a:srgbClr val="FF0000"/>
                </a:solidFill>
                <a:latin typeface="+mn-ea"/>
              </a:rPr>
              <a:t>全日制</a:t>
            </a:r>
            <a:r>
              <a:rPr lang="zh-CN" altLang="en-US" sz="1300" b="1" dirty="0" smtClean="0">
                <a:solidFill>
                  <a:srgbClr val="333333"/>
                </a:solidFill>
                <a:latin typeface="+mn-ea"/>
              </a:rPr>
              <a:t>研究生。</a:t>
            </a:r>
            <a:endParaRPr lang="en-US" altLang="zh-CN" sz="1300" b="1" dirty="0" smtClean="0">
              <a:solidFill>
                <a:srgbClr val="333333"/>
              </a:solidFill>
              <a:latin typeface="+mn-ea"/>
            </a:endParaRPr>
          </a:p>
          <a:p>
            <a:pPr marL="171450" indent="-171450">
              <a:lnSpc>
                <a:spcPct val="130000"/>
              </a:lnSpc>
              <a:buFont typeface="Arial" panose="020B0604020202020204"/>
              <a:buChar char="•"/>
            </a:pPr>
            <a:r>
              <a:rPr lang="zh-CN" altLang="en-US" sz="1300" b="1" dirty="0">
                <a:solidFill>
                  <a:srgbClr val="333333"/>
                </a:solidFill>
                <a:latin typeface="+mn-ea"/>
              </a:rPr>
              <a:t>标准：按博士研究生每年</a:t>
            </a:r>
            <a:r>
              <a:rPr lang="en-US" altLang="zh-CN" sz="1300" b="1" dirty="0">
                <a:solidFill>
                  <a:srgbClr val="333333"/>
                </a:solidFill>
                <a:latin typeface="+mn-ea"/>
              </a:rPr>
              <a:t>1.5</a:t>
            </a:r>
            <a:r>
              <a:rPr lang="zh-CN" altLang="en-US" sz="1300" b="1" dirty="0">
                <a:solidFill>
                  <a:srgbClr val="333333"/>
                </a:solidFill>
                <a:latin typeface="+mn-ea"/>
              </a:rPr>
              <a:t>万元</a:t>
            </a:r>
            <a:r>
              <a:rPr lang="en-US" altLang="zh-CN" sz="1300" b="1" dirty="0">
                <a:solidFill>
                  <a:srgbClr val="333333"/>
                </a:solidFill>
                <a:latin typeface="+mn-ea"/>
              </a:rPr>
              <a:t>/</a:t>
            </a:r>
            <a:r>
              <a:rPr lang="zh-CN" altLang="en-US" sz="1300" b="1" dirty="0">
                <a:solidFill>
                  <a:srgbClr val="333333"/>
                </a:solidFill>
                <a:latin typeface="+mn-ea"/>
              </a:rPr>
              <a:t>人、硕士研究生每年</a:t>
            </a:r>
            <a:r>
              <a:rPr lang="en-US" altLang="zh-CN" sz="1300" b="1" dirty="0">
                <a:solidFill>
                  <a:srgbClr val="333333"/>
                </a:solidFill>
                <a:latin typeface="+mn-ea"/>
              </a:rPr>
              <a:t>0.6</a:t>
            </a:r>
            <a:r>
              <a:rPr lang="zh-CN" altLang="en-US" sz="1300" b="1" dirty="0">
                <a:solidFill>
                  <a:srgbClr val="333333"/>
                </a:solidFill>
                <a:latin typeface="+mn-ea"/>
              </a:rPr>
              <a:t>万元</a:t>
            </a:r>
            <a:r>
              <a:rPr lang="en-US" altLang="zh-CN" sz="1300" b="1" dirty="0">
                <a:solidFill>
                  <a:srgbClr val="333333"/>
                </a:solidFill>
                <a:latin typeface="+mn-ea"/>
              </a:rPr>
              <a:t>/</a:t>
            </a:r>
            <a:r>
              <a:rPr lang="zh-CN" altLang="en-US" sz="1300" b="1" dirty="0">
                <a:solidFill>
                  <a:srgbClr val="333333"/>
                </a:solidFill>
                <a:latin typeface="+mn-ea"/>
              </a:rPr>
              <a:t>人，奖学金</a:t>
            </a:r>
            <a:r>
              <a:rPr lang="zh-CN" altLang="en-US" sz="1300" b="1" dirty="0">
                <a:solidFill>
                  <a:srgbClr val="C00000"/>
                </a:solidFill>
                <a:latin typeface="+mn-ea"/>
              </a:rPr>
              <a:t>额度</a:t>
            </a:r>
            <a:r>
              <a:rPr lang="zh-CN" altLang="en-US" sz="1300" b="1" dirty="0">
                <a:solidFill>
                  <a:srgbClr val="333333"/>
                </a:solidFill>
                <a:latin typeface="+mn-ea"/>
              </a:rPr>
              <a:t>拨发至各单位，各单位根据自己制定的细则与额度标准评定。</a:t>
            </a:r>
            <a:endParaRPr lang="en-US" altLang="zh-CN" sz="1300" b="1" dirty="0">
              <a:solidFill>
                <a:srgbClr val="333333"/>
              </a:solidFill>
              <a:latin typeface="+mn-ea"/>
            </a:endParaRPr>
          </a:p>
          <a:p>
            <a:pPr marL="171450" lvl="0" indent="-171450">
              <a:lnSpc>
                <a:spcPct val="130000"/>
              </a:lnSpc>
              <a:buFont typeface="Arial" panose="020B0604020202020204"/>
              <a:buChar char="•"/>
            </a:pPr>
            <a:endParaRPr lang="zh-CN" altLang="en-US"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助学金</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9" name="文本框 8"/>
          <p:cNvSpPr txBox="1"/>
          <p:nvPr/>
        </p:nvSpPr>
        <p:spPr>
          <a:xfrm>
            <a:off x="589738" y="1080643"/>
            <a:ext cx="4048764" cy="369332"/>
          </a:xfrm>
          <a:prstGeom prst="rect">
            <a:avLst/>
          </a:prstGeom>
          <a:noFill/>
        </p:spPr>
        <p:txBody>
          <a:bodyPr wrap="square" rtlCol="0">
            <a:spAutoFit/>
          </a:bodyPr>
          <a:lstStyle/>
          <a:p>
            <a:r>
              <a:rPr kumimoji="1" lang="zh-CN" altLang="en-US" b="1" dirty="0" smtClean="0">
                <a:solidFill>
                  <a:srgbClr val="E65B4F"/>
                </a:solidFill>
              </a:rPr>
              <a:t>研究生国家助学金</a:t>
            </a:r>
            <a:endParaRPr kumimoji="1" lang="zh-CN" altLang="en-US" b="1" dirty="0">
              <a:solidFill>
                <a:srgbClr val="E65B4F"/>
              </a:solidFill>
            </a:endParaRPr>
          </a:p>
        </p:txBody>
      </p:sp>
      <p:sp>
        <p:nvSpPr>
          <p:cNvPr id="10" name="矩形 9"/>
          <p:cNvSpPr/>
          <p:nvPr/>
        </p:nvSpPr>
        <p:spPr>
          <a:xfrm>
            <a:off x="527050" y="1614805"/>
            <a:ext cx="4031615" cy="2947670"/>
          </a:xfrm>
          <a:prstGeom prst="rect">
            <a:avLst/>
          </a:prstGeom>
        </p:spPr>
        <p:txBody>
          <a:bodyPr wrap="square">
            <a:spAutoFit/>
          </a:bodyPr>
          <a:lstStyle/>
          <a:p>
            <a:pPr marL="171450" lvl="0" indent="-171450">
              <a:lnSpc>
                <a:spcPct val="130000"/>
              </a:lnSpc>
              <a:buFont typeface="Arial" panose="020B0604020202020204"/>
              <a:buChar char="•"/>
            </a:pPr>
            <a:r>
              <a:rPr lang="zh-CN" altLang="en-US" sz="1300" b="1" dirty="0" smtClean="0">
                <a:solidFill>
                  <a:srgbClr val="333333"/>
                </a:solidFill>
                <a:latin typeface="+mn-ea"/>
              </a:rPr>
              <a:t>纳入</a:t>
            </a:r>
            <a:r>
              <a:rPr lang="zh-CN" altLang="en-US" sz="1300" b="1" dirty="0">
                <a:solidFill>
                  <a:srgbClr val="333333"/>
                </a:solidFill>
                <a:latin typeface="+mn-ea"/>
              </a:rPr>
              <a:t>全国研究生招生计划的所有全日制研究生（有固定工资收入的除外），补助研究生基本生活支出</a:t>
            </a:r>
            <a:r>
              <a:rPr lang="zh-CN" altLang="en-US" sz="1300" b="1" dirty="0" smtClean="0">
                <a:solidFill>
                  <a:srgbClr val="333333"/>
                </a:solidFill>
                <a:latin typeface="+mn-ea"/>
              </a:rPr>
              <a:t>。</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a:solidFill>
                  <a:srgbClr val="333333"/>
                </a:solidFill>
                <a:latin typeface="+mn-ea"/>
              </a:rPr>
              <a:t>中央高校博士生为每生每年</a:t>
            </a:r>
            <a:r>
              <a:rPr lang="en-US" altLang="zh-CN" sz="1300" b="1" dirty="0">
                <a:solidFill>
                  <a:srgbClr val="333333"/>
                </a:solidFill>
                <a:latin typeface="+mn-ea"/>
              </a:rPr>
              <a:t>15000</a:t>
            </a:r>
            <a:r>
              <a:rPr lang="zh-CN" altLang="en-US" sz="1300" b="1" dirty="0">
                <a:solidFill>
                  <a:srgbClr val="333333"/>
                </a:solidFill>
                <a:latin typeface="+mn-ea"/>
              </a:rPr>
              <a:t>元，硕士生每生每年</a:t>
            </a:r>
            <a:r>
              <a:rPr lang="en-US" altLang="zh-CN" sz="1300" b="1" dirty="0">
                <a:solidFill>
                  <a:srgbClr val="333333"/>
                </a:solidFill>
                <a:latin typeface="+mn-ea"/>
              </a:rPr>
              <a:t>6000</a:t>
            </a:r>
            <a:r>
              <a:rPr lang="zh-CN" altLang="en-US" sz="1300" b="1" dirty="0">
                <a:solidFill>
                  <a:srgbClr val="333333"/>
                </a:solidFill>
                <a:latin typeface="+mn-ea"/>
              </a:rPr>
              <a:t>元。按月发放</a:t>
            </a:r>
            <a:r>
              <a:rPr lang="zh-CN" altLang="en-US" sz="1300" b="1" dirty="0" smtClean="0">
                <a:solidFill>
                  <a:srgbClr val="333333"/>
                </a:solidFill>
                <a:latin typeface="+mn-ea"/>
              </a:rPr>
              <a:t>。</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研究生</a:t>
            </a:r>
            <a:r>
              <a:rPr lang="zh-CN" altLang="en-US" sz="1300" b="1" dirty="0">
                <a:solidFill>
                  <a:srgbClr val="333333"/>
                </a:solidFill>
                <a:latin typeface="+mn-ea"/>
              </a:rPr>
              <a:t>在学制期限内，由于出国、疾病等原因办理保留学籍或休学等手续的，暂停对其发放研究生国家助学金，待其恢复学籍后再行发放。超过学制年限的延期毕业生不再享受研究生国家助学金。</a:t>
            </a:r>
          </a:p>
          <a:p>
            <a:pPr marL="171450" lvl="0" indent="-171450">
              <a:lnSpc>
                <a:spcPct val="130000"/>
              </a:lnSpc>
              <a:buFont typeface="Arial" panose="020B0604020202020204"/>
              <a:buChar char="•"/>
            </a:pPr>
            <a:endParaRPr lang="zh-CN" altLang="en-US" sz="1300" b="1" dirty="0">
              <a:solidFill>
                <a:srgbClr val="333333"/>
              </a:solidFill>
              <a:latin typeface="+mn-ea"/>
            </a:endParaRPr>
          </a:p>
        </p:txBody>
      </p:sp>
      <p:sp>
        <p:nvSpPr>
          <p:cNvPr id="18" name="文本框 17"/>
          <p:cNvSpPr txBox="1"/>
          <p:nvPr/>
        </p:nvSpPr>
        <p:spPr>
          <a:xfrm>
            <a:off x="4761259" y="1039751"/>
            <a:ext cx="4048764" cy="369332"/>
          </a:xfrm>
          <a:prstGeom prst="rect">
            <a:avLst/>
          </a:prstGeom>
          <a:noFill/>
        </p:spPr>
        <p:txBody>
          <a:bodyPr wrap="square" rtlCol="0">
            <a:spAutoFit/>
          </a:bodyPr>
          <a:lstStyle/>
          <a:p>
            <a:r>
              <a:rPr kumimoji="1" lang="zh-CN" altLang="en-US" b="1" dirty="0" smtClean="0">
                <a:solidFill>
                  <a:srgbClr val="E65B4F"/>
                </a:solidFill>
              </a:rPr>
              <a:t>研究生社会奖助学金</a:t>
            </a:r>
            <a:endParaRPr kumimoji="1" lang="zh-CN" altLang="en-US" b="1" dirty="0">
              <a:solidFill>
                <a:srgbClr val="E65B4F"/>
              </a:solidFill>
            </a:endParaRPr>
          </a:p>
        </p:txBody>
      </p:sp>
      <p:sp>
        <p:nvSpPr>
          <p:cNvPr id="8" name="矩形 7"/>
          <p:cNvSpPr/>
          <p:nvPr/>
        </p:nvSpPr>
        <p:spPr>
          <a:xfrm>
            <a:off x="4829810" y="1351915"/>
            <a:ext cx="3453765" cy="1649095"/>
          </a:xfrm>
          <a:prstGeom prst="rect">
            <a:avLst/>
          </a:prstGeom>
        </p:spPr>
        <p:txBody>
          <a:bodyPr wrap="square">
            <a:spAutoFit/>
          </a:bodyPr>
          <a:lstStyle/>
          <a:p>
            <a:pPr lvl="0">
              <a:lnSpc>
                <a:spcPct val="130000"/>
              </a:lnSpc>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各项奖助学金使用对象、申请要求不一</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lang="zh-CN" altLang="en-US" sz="1300" b="1" dirty="0">
              <a:solidFill>
                <a:srgbClr val="333333"/>
              </a:solidFill>
              <a:latin typeface="+mn-ea"/>
            </a:endParaRPr>
          </a:p>
          <a:p>
            <a:pPr marL="171450" lvl="0" indent="-171450">
              <a:lnSpc>
                <a:spcPct val="130000"/>
              </a:lnSpc>
              <a:buFont typeface="Arial" panose="020B0604020202020204"/>
              <a:buChar char="•"/>
            </a:pPr>
            <a:r>
              <a:rPr lang="zh-CN" altLang="en-US" sz="1300" b="1" dirty="0" smtClean="0">
                <a:solidFill>
                  <a:srgbClr val="333333"/>
                </a:solidFill>
                <a:latin typeface="+mn-ea"/>
              </a:rPr>
              <a:t>重视学生感恩教育</a:t>
            </a:r>
            <a:endParaRPr lang="en-US" altLang="zh-CN" sz="1300" b="1" dirty="0" smtClean="0">
              <a:solidFill>
                <a:srgbClr val="333333"/>
              </a:solidFill>
              <a:latin typeface="+mn-ea"/>
            </a:endParaRPr>
          </a:p>
          <a:p>
            <a:pPr marL="171450" lvl="0" indent="-171450">
              <a:lnSpc>
                <a:spcPct val="130000"/>
              </a:lnSpc>
              <a:buFont typeface="Arial" panose="020B0604020202020204"/>
              <a:buChar char="•"/>
            </a:pPr>
            <a:endParaRPr kumimoji="1" lang="en-US" altLang="zh-CN" sz="1300" b="1" dirty="0">
              <a:solidFill>
                <a:srgbClr val="333333"/>
              </a:solidFill>
              <a:latin typeface="+mn-ea"/>
            </a:endParaRPr>
          </a:p>
          <a:p>
            <a:pPr marL="171450" lvl="0" indent="-171450">
              <a:lnSpc>
                <a:spcPct val="130000"/>
              </a:lnSpc>
              <a:buFont typeface="Arial" panose="020B0604020202020204"/>
              <a:buChar char="•"/>
            </a:pPr>
            <a:endParaRPr kumimoji="1" lang="zh-CN" altLang="en-US" sz="1300" b="1" dirty="0">
              <a:solidFill>
                <a:srgbClr val="333333"/>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3539967" cy="460375"/>
          </a:xfrm>
          <a:prstGeom prst="rect">
            <a:avLst/>
          </a:prstGeom>
          <a:solidFill>
            <a:schemeClr val="accent3"/>
          </a:solidFill>
        </p:spPr>
        <p:txBody>
          <a:bodyPr wrap="square" rtlCol="0">
            <a:spAutoFit/>
          </a:bodyPr>
          <a:lstStyle/>
          <a:p>
            <a:r>
              <a:rPr kumimoji="1" lang="zh-CN" altLang="en-US" sz="2400" b="1" dirty="0" smtClean="0">
                <a:solidFill>
                  <a:srgbClr val="1187B1"/>
                </a:solidFill>
              </a:rPr>
              <a:t>助学金</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31" name="矩形 30"/>
          <p:cNvSpPr/>
          <p:nvPr/>
        </p:nvSpPr>
        <p:spPr>
          <a:xfrm>
            <a:off x="3648920" y="1582603"/>
            <a:ext cx="2255491" cy="532453"/>
          </a:xfrm>
          <a:prstGeom prst="rect">
            <a:avLst/>
          </a:prstGeom>
        </p:spPr>
        <p:txBody>
          <a:bodyPr wrap="square">
            <a:spAutoFit/>
          </a:bodyPr>
          <a:lstStyle/>
          <a:p>
            <a:pPr marL="171450" lvl="0" indent="-171450">
              <a:lnSpc>
                <a:spcPct val="130000"/>
              </a:lnSpc>
              <a:buFont typeface="Arial" panose="020B0604020202020204"/>
              <a:buChar char="•"/>
            </a:pPr>
            <a:endParaRPr lang="en-US" altLang="zh-CN" sz="1100" dirty="0" smtClean="0">
              <a:solidFill>
                <a:srgbClr val="333333"/>
              </a:solidFill>
              <a:latin typeface="+mn-ea"/>
            </a:endParaRPr>
          </a:p>
          <a:p>
            <a:pPr marL="171450" lvl="0" indent="-171450">
              <a:lnSpc>
                <a:spcPct val="130000"/>
              </a:lnSpc>
              <a:buFont typeface="Arial" panose="020B0604020202020204"/>
              <a:buChar char="•"/>
            </a:pPr>
            <a:endParaRPr kumimoji="1" lang="zh-CN" altLang="en-US" sz="1100" dirty="0">
              <a:solidFill>
                <a:srgbClr val="333333"/>
              </a:solidFill>
              <a:latin typeface="+mn-ea"/>
            </a:endParaRPr>
          </a:p>
        </p:txBody>
      </p:sp>
      <p:sp>
        <p:nvSpPr>
          <p:cNvPr id="17" name="矩形 16"/>
          <p:cNvSpPr/>
          <p:nvPr/>
        </p:nvSpPr>
        <p:spPr>
          <a:xfrm>
            <a:off x="2116454" y="1746884"/>
            <a:ext cx="5271481" cy="2905795"/>
          </a:xfrm>
          <a:prstGeom prst="rect">
            <a:avLst/>
          </a:prstGeom>
        </p:spPr>
        <p:txBody>
          <a:bodyPr wrap="square">
            <a:spAutoFit/>
          </a:bodyPr>
          <a:lstStyle/>
          <a:p>
            <a:pPr marL="171450" lvl="0" indent="-171450">
              <a:lnSpc>
                <a:spcPct val="130000"/>
              </a:lnSpc>
              <a:buFont typeface="Arial" panose="020B0604020202020204"/>
              <a:buChar char="•"/>
            </a:pPr>
            <a:r>
              <a:rPr lang="zh-CN" altLang="en-US" sz="1600" b="1" dirty="0">
                <a:solidFill>
                  <a:srgbClr val="333333"/>
                </a:solidFill>
                <a:latin typeface="+mn-ea"/>
              </a:rPr>
              <a:t>要根据学校的文件要求制定本单位的实施细则，且一定要事前制定，且要合理、合法，注重导向。</a:t>
            </a:r>
          </a:p>
          <a:p>
            <a:pPr marL="171450" lvl="0" indent="-171450">
              <a:lnSpc>
                <a:spcPct val="130000"/>
              </a:lnSpc>
              <a:buFont typeface="Arial" panose="020B0604020202020204"/>
              <a:buChar char="•"/>
            </a:pPr>
            <a:r>
              <a:rPr lang="zh-CN" altLang="en-US" sz="1600" b="1" dirty="0">
                <a:solidFill>
                  <a:srgbClr val="333333"/>
                </a:solidFill>
                <a:latin typeface="+mn-ea"/>
              </a:rPr>
              <a:t>相关奖助学金评审通知要通知到每一个研究生。</a:t>
            </a:r>
          </a:p>
          <a:p>
            <a:pPr marL="171450" lvl="0" indent="-171450">
              <a:lnSpc>
                <a:spcPct val="130000"/>
              </a:lnSpc>
              <a:buFont typeface="Arial" panose="020B0604020202020204"/>
              <a:buChar char="•"/>
            </a:pPr>
            <a:r>
              <a:rPr lang="zh-CN" altLang="en-US" sz="1600" b="1" dirty="0">
                <a:solidFill>
                  <a:srgbClr val="333333"/>
                </a:solidFill>
                <a:latin typeface="+mn-ea"/>
              </a:rPr>
              <a:t>评审可采取公开答辩，邀请学生旁听。</a:t>
            </a:r>
          </a:p>
          <a:p>
            <a:pPr marL="171450" lvl="0" indent="-171450">
              <a:lnSpc>
                <a:spcPct val="130000"/>
              </a:lnSpc>
              <a:buFont typeface="Arial" panose="020B0604020202020204"/>
              <a:buChar char="•"/>
            </a:pPr>
            <a:r>
              <a:rPr lang="zh-CN" altLang="en-US" sz="1600" b="1" dirty="0">
                <a:solidFill>
                  <a:srgbClr val="333333"/>
                </a:solidFill>
                <a:latin typeface="+mn-ea"/>
              </a:rPr>
              <a:t>必须有公示程序。</a:t>
            </a:r>
          </a:p>
          <a:p>
            <a:pPr marL="171450" lvl="0" indent="-171450">
              <a:lnSpc>
                <a:spcPct val="130000"/>
              </a:lnSpc>
              <a:buFont typeface="Arial" panose="020B0604020202020204"/>
              <a:buChar char="•"/>
            </a:pPr>
            <a:r>
              <a:rPr lang="zh-CN" altLang="en-US" sz="1600" b="1" dirty="0">
                <a:solidFill>
                  <a:srgbClr val="333333"/>
                </a:solidFill>
                <a:latin typeface="+mn-ea"/>
              </a:rPr>
              <a:t>相关表格填写务必要确保信息准确、无误。</a:t>
            </a:r>
          </a:p>
          <a:p>
            <a:pPr marL="171450" lvl="0" indent="-171450">
              <a:lnSpc>
                <a:spcPct val="130000"/>
              </a:lnSpc>
              <a:buFont typeface="Arial" panose="020B0604020202020204"/>
              <a:buChar char="•"/>
            </a:pPr>
            <a:r>
              <a:rPr lang="zh-CN" altLang="en-US" sz="1600" b="1" dirty="0">
                <a:solidFill>
                  <a:srgbClr val="333333"/>
                </a:solidFill>
                <a:latin typeface="+mn-ea"/>
              </a:rPr>
              <a:t>助学金的评审要注意保护学生的隐私。</a:t>
            </a:r>
          </a:p>
          <a:p>
            <a:pPr marL="171450" lvl="0" indent="-171450">
              <a:lnSpc>
                <a:spcPct val="130000"/>
              </a:lnSpc>
              <a:buFont typeface="Arial" panose="020B0604020202020204"/>
              <a:buChar char="•"/>
            </a:pPr>
            <a:r>
              <a:rPr lang="zh-CN" altLang="en-US" sz="1600" b="1" dirty="0">
                <a:solidFill>
                  <a:srgbClr val="333333"/>
                </a:solidFill>
                <a:latin typeface="+mn-ea"/>
              </a:rPr>
              <a:t>对学生的获奖获助情况辅导员要心中有数。</a:t>
            </a:r>
          </a:p>
          <a:p>
            <a:pPr marL="171450" lvl="0" indent="-171450">
              <a:lnSpc>
                <a:spcPct val="130000"/>
              </a:lnSpc>
              <a:buFont typeface="Arial" panose="020B0604020202020204"/>
              <a:buChar char="•"/>
            </a:pPr>
            <a:endParaRPr kumimoji="1" lang="zh-CN" altLang="en-US" sz="1400" b="1" dirty="0">
              <a:solidFill>
                <a:srgbClr val="333333"/>
              </a:solidFill>
              <a:latin typeface="+mn-ea"/>
            </a:endParaRPr>
          </a:p>
        </p:txBody>
      </p:sp>
      <p:sp>
        <p:nvSpPr>
          <p:cNvPr id="18" name="文本框 17"/>
          <p:cNvSpPr txBox="1"/>
          <p:nvPr/>
        </p:nvSpPr>
        <p:spPr>
          <a:xfrm>
            <a:off x="3079399" y="1214303"/>
            <a:ext cx="4048764" cy="368300"/>
          </a:xfrm>
          <a:prstGeom prst="rect">
            <a:avLst/>
          </a:prstGeom>
          <a:noFill/>
        </p:spPr>
        <p:txBody>
          <a:bodyPr wrap="square" rtlCol="0">
            <a:spAutoFit/>
          </a:bodyPr>
          <a:lstStyle/>
          <a:p>
            <a:r>
              <a:rPr kumimoji="1" lang="zh-CN" altLang="en-US" b="1" dirty="0" smtClean="0">
                <a:solidFill>
                  <a:srgbClr val="E65B4F"/>
                </a:solidFill>
              </a:rPr>
              <a:t>奖助学金评审的注意要点</a:t>
            </a:r>
            <a:endParaRPr kumimoji="1" lang="zh-CN" altLang="en-US" b="1" dirty="0">
              <a:solidFill>
                <a:srgbClr val="E65B4F"/>
              </a:solidFill>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4478651" cy="461665"/>
          </a:xfrm>
          <a:prstGeom prst="rect">
            <a:avLst/>
          </a:prstGeom>
          <a:solidFill>
            <a:schemeClr val="accent3"/>
          </a:solidFill>
        </p:spPr>
        <p:txBody>
          <a:bodyPr wrap="square" rtlCol="0">
            <a:spAutoFit/>
          </a:bodyPr>
          <a:lstStyle/>
          <a:p>
            <a:r>
              <a:rPr kumimoji="1" lang="zh-CN" altLang="en-US" sz="2400" b="1" dirty="0" smtClean="0">
                <a:solidFill>
                  <a:srgbClr val="1187B1"/>
                </a:solidFill>
              </a:rPr>
              <a:t>国家助学贷款</a:t>
            </a:r>
            <a:r>
              <a:rPr kumimoji="1" lang="en-US" altLang="zh-CN" sz="2400" b="1" dirty="0" smtClean="0">
                <a:solidFill>
                  <a:srgbClr val="1187B1"/>
                </a:solidFill>
              </a:rPr>
              <a:t>+</a:t>
            </a:r>
            <a:r>
              <a:rPr kumimoji="1" lang="zh-CN" altLang="en-US" sz="2400" b="1" dirty="0" smtClean="0">
                <a:solidFill>
                  <a:srgbClr val="1187B1"/>
                </a:solidFill>
              </a:rPr>
              <a:t>勤助</a:t>
            </a:r>
            <a:r>
              <a:rPr kumimoji="1" lang="en-US" altLang="zh-CN" sz="2400" b="1" dirty="0" smtClean="0">
                <a:solidFill>
                  <a:srgbClr val="1187B1"/>
                </a:solidFill>
              </a:rPr>
              <a:t>+</a:t>
            </a:r>
            <a:r>
              <a:rPr kumimoji="1" lang="zh-CN" altLang="en-US" sz="2400" b="1" dirty="0" smtClean="0">
                <a:solidFill>
                  <a:srgbClr val="1187B1"/>
                </a:solidFill>
              </a:rPr>
              <a:t>困补</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3" name="文本框 12"/>
          <p:cNvSpPr txBox="1"/>
          <p:nvPr/>
        </p:nvSpPr>
        <p:spPr>
          <a:xfrm>
            <a:off x="517724" y="1140027"/>
            <a:ext cx="4048764" cy="369332"/>
          </a:xfrm>
          <a:prstGeom prst="rect">
            <a:avLst/>
          </a:prstGeom>
          <a:noFill/>
        </p:spPr>
        <p:txBody>
          <a:bodyPr wrap="square" rtlCol="0">
            <a:spAutoFit/>
          </a:bodyPr>
          <a:lstStyle/>
          <a:p>
            <a:r>
              <a:rPr kumimoji="1" lang="zh-CN" altLang="en-US" b="1" dirty="0" smtClean="0">
                <a:solidFill>
                  <a:srgbClr val="E65B4F"/>
                </a:solidFill>
              </a:rPr>
              <a:t>校园地</a:t>
            </a:r>
            <a:r>
              <a:rPr kumimoji="1" lang="en-US" altLang="zh-CN" b="1" dirty="0" smtClean="0">
                <a:solidFill>
                  <a:srgbClr val="E65B4F"/>
                </a:solidFill>
              </a:rPr>
              <a:t>+</a:t>
            </a:r>
            <a:r>
              <a:rPr kumimoji="1" lang="zh-CN" altLang="en-US" b="1" dirty="0" smtClean="0">
                <a:solidFill>
                  <a:srgbClr val="E65B4F"/>
                </a:solidFill>
              </a:rPr>
              <a:t>生源地</a:t>
            </a:r>
            <a:endParaRPr kumimoji="1" lang="zh-CN" altLang="en-US" b="1" dirty="0">
              <a:solidFill>
                <a:srgbClr val="E65B4F"/>
              </a:solidFill>
            </a:endParaRPr>
          </a:p>
        </p:txBody>
      </p:sp>
      <p:sp>
        <p:nvSpPr>
          <p:cNvPr id="16" name="矩形 15"/>
          <p:cNvSpPr/>
          <p:nvPr/>
        </p:nvSpPr>
        <p:spPr>
          <a:xfrm>
            <a:off x="420783" y="1614087"/>
            <a:ext cx="7370155" cy="2886710"/>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a:solidFill>
                  <a:srgbClr val="333333"/>
                </a:solidFill>
                <a:latin typeface="+mn-ea"/>
              </a:rPr>
              <a:t>财政贴息：实行贷款学生在校期间的贷款利息全部由财政补贴，毕业后自付</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延长还贷年限：贷款学生毕业后视自身就业情况，在毕业</a:t>
            </a:r>
            <a:r>
              <a:rPr lang="en-US" altLang="zh-CN" sz="1400" b="1" dirty="0">
                <a:solidFill>
                  <a:srgbClr val="333333"/>
                </a:solidFill>
                <a:latin typeface="+mn-ea"/>
              </a:rPr>
              <a:t>1</a:t>
            </a:r>
            <a:r>
              <a:rPr lang="zh-CN" altLang="en-US" sz="1400" b="1" dirty="0">
                <a:solidFill>
                  <a:srgbClr val="333333"/>
                </a:solidFill>
                <a:latin typeface="+mn-ea"/>
              </a:rPr>
              <a:t>至</a:t>
            </a:r>
            <a:r>
              <a:rPr lang="en-US" altLang="zh-CN" sz="1400" b="1" dirty="0">
                <a:solidFill>
                  <a:srgbClr val="333333"/>
                </a:solidFill>
                <a:latin typeface="+mn-ea"/>
              </a:rPr>
              <a:t>2</a:t>
            </a:r>
            <a:r>
              <a:rPr lang="zh-CN" altLang="en-US" sz="1400" b="1" dirty="0">
                <a:solidFill>
                  <a:srgbClr val="333333"/>
                </a:solidFill>
                <a:latin typeface="+mn-ea"/>
              </a:rPr>
              <a:t>年后开始还贷、毕业后</a:t>
            </a:r>
            <a:r>
              <a:rPr lang="en-US" altLang="zh-CN" sz="1400" b="1" dirty="0">
                <a:solidFill>
                  <a:srgbClr val="333333"/>
                </a:solidFill>
                <a:latin typeface="+mn-ea"/>
              </a:rPr>
              <a:t>6</a:t>
            </a:r>
            <a:r>
              <a:rPr lang="zh-CN" altLang="en-US" sz="1400" b="1" dirty="0">
                <a:solidFill>
                  <a:srgbClr val="333333"/>
                </a:solidFill>
                <a:latin typeface="+mn-ea"/>
              </a:rPr>
              <a:t>年内还清本息</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建立国家助学贷款代偿机制：对到国家需要的艰苦地区、艰苦行业工作，服务期达到一定年限的贷款学生，经批准可由国家代偿其贷款本息</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en-US" altLang="zh-CN" sz="1400" b="1" dirty="0" smtClean="0">
                <a:solidFill>
                  <a:srgbClr val="333333"/>
                </a:solidFill>
                <a:latin typeface="+mn-ea"/>
              </a:rPr>
              <a:t>2017</a:t>
            </a:r>
            <a:r>
              <a:rPr lang="zh-CN" altLang="en-US" sz="1400" b="1" dirty="0" smtClean="0">
                <a:solidFill>
                  <a:srgbClr val="333333"/>
                </a:solidFill>
                <a:latin typeface="+mn-ea"/>
              </a:rPr>
              <a:t>年</a:t>
            </a:r>
            <a:r>
              <a:rPr lang="zh-CN" altLang="en-US" sz="1400" b="1" dirty="0">
                <a:solidFill>
                  <a:srgbClr val="333333"/>
                </a:solidFill>
                <a:latin typeface="+mn-ea"/>
              </a:rPr>
              <a:t>，研究生每人每年申请贷款额度不超过</a:t>
            </a:r>
            <a:r>
              <a:rPr lang="en-US" altLang="zh-CN" sz="1400" b="1" dirty="0">
                <a:solidFill>
                  <a:srgbClr val="C00000"/>
                </a:solidFill>
                <a:latin typeface="+mn-ea"/>
              </a:rPr>
              <a:t>12000</a:t>
            </a:r>
            <a:r>
              <a:rPr lang="zh-CN" altLang="en-US" sz="1400" b="1" dirty="0">
                <a:solidFill>
                  <a:srgbClr val="333333"/>
                </a:solidFill>
                <a:latin typeface="+mn-ea"/>
              </a:rPr>
              <a:t>元</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p:txBody>
      </p:sp>
      <p:grpSp>
        <p:nvGrpSpPr>
          <p:cNvPr id="17" name="Group 35"/>
          <p:cNvGrpSpPr/>
          <p:nvPr/>
        </p:nvGrpSpPr>
        <p:grpSpPr>
          <a:xfrm>
            <a:off x="6939598" y="3498012"/>
            <a:ext cx="1181660" cy="1155556"/>
            <a:chOff x="-1587" y="-3175"/>
            <a:chExt cx="506412" cy="476250"/>
          </a:xfrm>
          <a:solidFill>
            <a:schemeClr val="accent1">
              <a:lumMod val="40000"/>
              <a:lumOff val="60000"/>
            </a:schemeClr>
          </a:solidFill>
        </p:grpSpPr>
        <p:sp>
          <p:nvSpPr>
            <p:cNvPr id="18"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dirty="0">
                <a:latin typeface="Raleway Light"/>
              </a:endParaRPr>
            </a:p>
          </p:txBody>
        </p:sp>
        <p:sp>
          <p:nvSpPr>
            <p:cNvPr id="19"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738" y="432494"/>
            <a:ext cx="4478651" cy="461665"/>
          </a:xfrm>
          <a:prstGeom prst="rect">
            <a:avLst/>
          </a:prstGeom>
          <a:solidFill>
            <a:schemeClr val="accent3"/>
          </a:solidFill>
        </p:spPr>
        <p:txBody>
          <a:bodyPr wrap="square" rtlCol="0">
            <a:spAutoFit/>
          </a:bodyPr>
          <a:lstStyle/>
          <a:p>
            <a:r>
              <a:rPr kumimoji="1" lang="zh-CN" altLang="en-US" sz="2400" b="1" dirty="0">
                <a:solidFill>
                  <a:srgbClr val="1187B1"/>
                </a:solidFill>
              </a:rPr>
              <a:t>研究生三助岗位津贴</a:t>
            </a:r>
            <a:endParaRPr kumimoji="1" lang="en-US" altLang="zh-CN" sz="2400" b="1" dirty="0" smtClean="0">
              <a:solidFill>
                <a:srgbClr val="1187B1"/>
              </a:solidFill>
            </a:endParaRPr>
          </a:p>
        </p:txBody>
      </p:sp>
      <p:sp>
        <p:nvSpPr>
          <p:cNvPr id="15" name="文本框 14"/>
          <p:cNvSpPr txBox="1"/>
          <p:nvPr/>
        </p:nvSpPr>
        <p:spPr>
          <a:xfrm>
            <a:off x="3325092" y="4653568"/>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sp>
        <p:nvSpPr>
          <p:cNvPr id="13" name="文本框 12"/>
          <p:cNvSpPr txBox="1"/>
          <p:nvPr/>
        </p:nvSpPr>
        <p:spPr>
          <a:xfrm>
            <a:off x="517724" y="1140027"/>
            <a:ext cx="4048764" cy="369332"/>
          </a:xfrm>
          <a:prstGeom prst="rect">
            <a:avLst/>
          </a:prstGeom>
          <a:noFill/>
        </p:spPr>
        <p:txBody>
          <a:bodyPr wrap="square" rtlCol="0">
            <a:spAutoFit/>
          </a:bodyPr>
          <a:lstStyle/>
          <a:p>
            <a:r>
              <a:rPr kumimoji="1" lang="zh-CN" altLang="en-US" b="1" dirty="0">
                <a:solidFill>
                  <a:srgbClr val="E65B4F"/>
                </a:solidFill>
              </a:rPr>
              <a:t>助研、助教、助</a:t>
            </a:r>
            <a:r>
              <a:rPr kumimoji="1" lang="zh-CN" altLang="en-US" b="1" dirty="0" smtClean="0">
                <a:solidFill>
                  <a:srgbClr val="E65B4F"/>
                </a:solidFill>
              </a:rPr>
              <a:t>管</a:t>
            </a:r>
            <a:endParaRPr kumimoji="1" lang="zh-CN" altLang="en-US" b="1" dirty="0">
              <a:solidFill>
                <a:srgbClr val="E65B4F"/>
              </a:solidFill>
            </a:endParaRPr>
          </a:p>
        </p:txBody>
      </p:sp>
      <p:sp>
        <p:nvSpPr>
          <p:cNvPr id="16" name="矩形 15"/>
          <p:cNvSpPr/>
          <p:nvPr/>
        </p:nvSpPr>
        <p:spPr>
          <a:xfrm>
            <a:off x="420783" y="1614087"/>
            <a:ext cx="7370155" cy="2327910"/>
          </a:xfrm>
          <a:prstGeom prst="rect">
            <a:avLst/>
          </a:prstGeom>
        </p:spPr>
        <p:txBody>
          <a:bodyPr wrap="square">
            <a:spAutoFit/>
          </a:bodyPr>
          <a:lstStyle/>
          <a:p>
            <a:pPr marL="171450" lvl="0" indent="-171450">
              <a:lnSpc>
                <a:spcPct val="130000"/>
              </a:lnSpc>
              <a:buFont typeface="Arial" panose="020B0604020202020204"/>
              <a:buChar char="•"/>
            </a:pPr>
            <a:r>
              <a:rPr lang="zh-CN" altLang="en-US" sz="1400" b="1" dirty="0">
                <a:solidFill>
                  <a:srgbClr val="333333"/>
                </a:solidFill>
                <a:latin typeface="+mn-ea"/>
              </a:rPr>
              <a:t>原则上，助研津贴主要通过科研项目经费中</a:t>
            </a:r>
            <a:r>
              <a:rPr lang="zh-CN" altLang="en-US" sz="1400" b="1" dirty="0" smtClean="0">
                <a:solidFill>
                  <a:srgbClr val="333333"/>
                </a:solidFill>
                <a:latin typeface="+mn-ea"/>
              </a:rPr>
              <a:t>的人员费及科研经费列支</a:t>
            </a:r>
            <a:r>
              <a:rPr lang="zh-CN" altLang="en-US" sz="1400" b="1" dirty="0">
                <a:solidFill>
                  <a:srgbClr val="333333"/>
                </a:solidFill>
                <a:latin typeface="+mn-ea"/>
              </a:rPr>
              <a:t>，助教津贴和助管津贴所需资金由高等学校承担</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a:solidFill>
                  <a:srgbClr val="333333"/>
                </a:solidFill>
                <a:latin typeface="+mn-ea"/>
              </a:rPr>
              <a:t>研究生“三助”津贴标准由高校依据国家有关规定，结合当地物价水平等因素合理确定</a:t>
            </a:r>
            <a:r>
              <a:rPr lang="zh-CN" altLang="en-US" sz="1400" b="1" dirty="0" smtClean="0">
                <a:solidFill>
                  <a:srgbClr val="333333"/>
                </a:solidFill>
                <a:latin typeface="+mn-ea"/>
              </a:rPr>
              <a:t>。</a:t>
            </a:r>
            <a:endParaRPr lang="en-US" altLang="zh-CN" sz="1400" b="1" dirty="0" smtClean="0">
              <a:solidFill>
                <a:srgbClr val="333333"/>
              </a:solidFill>
              <a:latin typeface="+mn-ea"/>
            </a:endParaRPr>
          </a:p>
          <a:p>
            <a:pPr marL="171450" lvl="0" indent="-171450">
              <a:lnSpc>
                <a:spcPct val="130000"/>
              </a:lnSpc>
              <a:buFont typeface="Arial" panose="020B0604020202020204"/>
              <a:buChar char="•"/>
            </a:pPr>
            <a:endParaRPr lang="zh-CN" altLang="en-US" sz="1400" b="1" dirty="0">
              <a:solidFill>
                <a:srgbClr val="333333"/>
              </a:solidFill>
              <a:latin typeface="+mn-ea"/>
            </a:endParaRPr>
          </a:p>
          <a:p>
            <a:pPr marL="171450" lvl="0" indent="-171450">
              <a:lnSpc>
                <a:spcPct val="130000"/>
              </a:lnSpc>
              <a:buFont typeface="Arial" panose="020B0604020202020204"/>
              <a:buChar char="•"/>
            </a:pPr>
            <a:r>
              <a:rPr lang="zh-CN" altLang="en-US" sz="1400" b="1" dirty="0" smtClean="0">
                <a:solidFill>
                  <a:srgbClr val="333333"/>
                </a:solidFill>
                <a:latin typeface="+mn-ea"/>
              </a:rPr>
              <a:t>我校目前的津贴标准是博士研究生助研</a:t>
            </a:r>
            <a:r>
              <a:rPr lang="en-US" altLang="zh-CN" sz="1400" b="1" dirty="0" smtClean="0">
                <a:solidFill>
                  <a:srgbClr val="333333"/>
                </a:solidFill>
                <a:latin typeface="+mn-ea"/>
              </a:rPr>
              <a:t>6000</a:t>
            </a:r>
            <a:r>
              <a:rPr lang="zh-CN" altLang="en-US" sz="1400" b="1" dirty="0" smtClean="0">
                <a:solidFill>
                  <a:srgbClr val="333333"/>
                </a:solidFill>
                <a:latin typeface="+mn-ea"/>
              </a:rPr>
              <a:t>元</a:t>
            </a:r>
            <a:r>
              <a:rPr lang="en-US" altLang="zh-CN" sz="1400" b="1" dirty="0" smtClean="0">
                <a:solidFill>
                  <a:srgbClr val="333333"/>
                </a:solidFill>
                <a:latin typeface="+mn-ea"/>
              </a:rPr>
              <a:t>/</a:t>
            </a:r>
            <a:r>
              <a:rPr lang="zh-CN" altLang="en-US" sz="1400" b="1" dirty="0" smtClean="0">
                <a:solidFill>
                  <a:srgbClr val="333333"/>
                </a:solidFill>
                <a:latin typeface="+mn-ea"/>
              </a:rPr>
              <a:t>年，博士生</a:t>
            </a:r>
            <a:r>
              <a:rPr lang="zh-CN" altLang="en-US" sz="1400" b="1" dirty="0">
                <a:solidFill>
                  <a:srgbClr val="333333"/>
                </a:solidFill>
                <a:latin typeface="+mn-ea"/>
              </a:rPr>
              <a:t>担任助管助教</a:t>
            </a:r>
            <a:r>
              <a:rPr lang="en-US" altLang="zh-CN" sz="1400" b="1" dirty="0">
                <a:solidFill>
                  <a:srgbClr val="333333"/>
                </a:solidFill>
                <a:latin typeface="+mn-ea"/>
              </a:rPr>
              <a:t>500</a:t>
            </a:r>
            <a:r>
              <a:rPr lang="zh-CN" altLang="en-US" sz="1400" b="1" dirty="0">
                <a:solidFill>
                  <a:srgbClr val="333333"/>
                </a:solidFill>
                <a:latin typeface="+mn-ea"/>
              </a:rPr>
              <a:t>元</a:t>
            </a:r>
            <a:r>
              <a:rPr lang="en-US" altLang="zh-CN" sz="1400" b="1" dirty="0">
                <a:solidFill>
                  <a:srgbClr val="333333"/>
                </a:solidFill>
                <a:latin typeface="+mn-ea"/>
              </a:rPr>
              <a:t>/</a:t>
            </a:r>
            <a:r>
              <a:rPr lang="zh-CN" altLang="en-US" sz="1400" b="1" dirty="0">
                <a:solidFill>
                  <a:srgbClr val="333333"/>
                </a:solidFill>
                <a:latin typeface="+mn-ea"/>
              </a:rPr>
              <a:t>月，硕士生担任助管助教</a:t>
            </a:r>
            <a:r>
              <a:rPr lang="en-US" altLang="zh-CN" sz="1400" b="1" dirty="0">
                <a:solidFill>
                  <a:srgbClr val="333333"/>
                </a:solidFill>
                <a:latin typeface="+mn-ea"/>
              </a:rPr>
              <a:t>400</a:t>
            </a:r>
            <a:r>
              <a:rPr lang="zh-CN" altLang="en-US" sz="1400" b="1" dirty="0">
                <a:solidFill>
                  <a:srgbClr val="333333"/>
                </a:solidFill>
                <a:latin typeface="+mn-ea"/>
              </a:rPr>
              <a:t>元</a:t>
            </a:r>
            <a:r>
              <a:rPr lang="en-US" altLang="zh-CN" sz="1400" b="1" dirty="0">
                <a:solidFill>
                  <a:srgbClr val="333333"/>
                </a:solidFill>
                <a:latin typeface="+mn-ea"/>
              </a:rPr>
              <a:t>/</a:t>
            </a:r>
            <a:r>
              <a:rPr lang="zh-CN" altLang="en-US" sz="1400" b="1" dirty="0">
                <a:solidFill>
                  <a:srgbClr val="333333"/>
                </a:solidFill>
                <a:latin typeface="+mn-ea"/>
              </a:rPr>
              <a:t>月。</a:t>
            </a:r>
          </a:p>
          <a:p>
            <a:pPr marL="171450" lvl="0" indent="-171450">
              <a:lnSpc>
                <a:spcPct val="130000"/>
              </a:lnSpc>
              <a:buFont typeface="Arial" panose="020B0604020202020204"/>
              <a:buChar char="•"/>
            </a:pPr>
            <a:endParaRPr lang="zh-CN" altLang="en-US" sz="1400" b="1" dirty="0">
              <a:solidFill>
                <a:srgbClr val="333333"/>
              </a:solidFill>
              <a:latin typeface="+mn-ea"/>
            </a:endParaRPr>
          </a:p>
        </p:txBody>
      </p:sp>
      <p:grpSp>
        <p:nvGrpSpPr>
          <p:cNvPr id="9" name="组合 8"/>
          <p:cNvGrpSpPr/>
          <p:nvPr/>
        </p:nvGrpSpPr>
        <p:grpSpPr>
          <a:xfrm>
            <a:off x="7280642" y="3576656"/>
            <a:ext cx="1507908" cy="1508300"/>
            <a:chOff x="11342538" y="6016958"/>
            <a:chExt cx="1999231" cy="1999752"/>
          </a:xfrm>
        </p:grpSpPr>
        <p:sp>
          <p:nvSpPr>
            <p:cNvPr id="10" name="Oval 63"/>
            <p:cNvSpPr/>
            <p:nvPr/>
          </p:nvSpPr>
          <p:spPr>
            <a:xfrm rot="21316916">
              <a:off x="11342538" y="6016958"/>
              <a:ext cx="1999231" cy="1999752"/>
            </a:xfrm>
            <a:prstGeom prst="ellipse">
              <a:avLst/>
            </a:prstGeom>
            <a:solidFill>
              <a:schemeClr val="accent3">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p>
          </p:txBody>
        </p:sp>
        <p:sp>
          <p:nvSpPr>
            <p:cNvPr id="11" name="Oval 73"/>
            <p:cNvSpPr/>
            <p:nvPr/>
          </p:nvSpPr>
          <p:spPr>
            <a:xfrm rot="21316916">
              <a:off x="11504083" y="6178545"/>
              <a:ext cx="1676140" cy="167657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p>
          </p:txBody>
        </p:sp>
        <p:sp>
          <p:nvSpPr>
            <p:cNvPr id="12" name="Freeform 101"/>
            <p:cNvSpPr>
              <a:spLocks noChangeArrowheads="1"/>
            </p:cNvSpPr>
            <p:nvPr/>
          </p:nvSpPr>
          <p:spPr bwMode="auto">
            <a:xfrm>
              <a:off x="12019106" y="6675738"/>
              <a:ext cx="804670" cy="61952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endParaRPr lang="en-US" dirty="0">
                <a:latin typeface="微软雅黑" panose="020B0503020204020204" pitchFamily="34" charset="-122"/>
              </a:endParaRPr>
            </a:p>
          </p:txBody>
        </p:sp>
      </p:grpSp>
      <p:sp>
        <p:nvSpPr>
          <p:cNvPr id="3" name="横卷形 2"/>
          <p:cNvSpPr/>
          <p:nvPr/>
        </p:nvSpPr>
        <p:spPr>
          <a:xfrm>
            <a:off x="2020570" y="3844290"/>
            <a:ext cx="4417695" cy="635635"/>
          </a:xfrm>
          <a:prstGeom prst="horizontalScrol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b="1" dirty="0" smtClean="0">
                <a:solidFill>
                  <a:srgbClr val="C00000"/>
                </a:solidFill>
              </a:rPr>
              <a:t>辅导员要让导师了解经济困难研究生的情况</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20918" y="811319"/>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矩形 2"/>
          <p:cNvSpPr/>
          <p:nvPr/>
        </p:nvSpPr>
        <p:spPr>
          <a:xfrm rot="353362">
            <a:off x="4661277" y="81534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rot="854280">
            <a:off x="4840447" y="84659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rot="1207642">
            <a:off x="4975504" y="885015"/>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rot="1689293">
            <a:off x="5159752" y="95541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rot="1976499">
            <a:off x="5277889" y="103131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rot="2151988">
            <a:off x="5387794" y="110717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rot="2439194">
            <a:off x="5494679" y="119823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rot="2998031">
            <a:off x="5598275" y="130983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rot="3285237">
            <a:off x="5679752" y="142419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rot="3643549">
            <a:off x="5766777" y="157132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rot="3930755">
            <a:off x="5825474" y="169888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4" name="矩形 13"/>
          <p:cNvSpPr/>
          <p:nvPr/>
        </p:nvSpPr>
        <p:spPr>
          <a:xfrm rot="4605071">
            <a:off x="5878674" y="186194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5" name="矩形 14"/>
          <p:cNvSpPr/>
          <p:nvPr/>
        </p:nvSpPr>
        <p:spPr>
          <a:xfrm rot="4958433">
            <a:off x="5906925" y="199948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6" name="矩形 15"/>
          <p:cNvSpPr/>
          <p:nvPr/>
        </p:nvSpPr>
        <p:spPr>
          <a:xfrm rot="21114211" flipH="1">
            <a:off x="4332651" y="8246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矩形 16"/>
          <p:cNvSpPr/>
          <p:nvPr/>
        </p:nvSpPr>
        <p:spPr>
          <a:xfrm rot="20760849" flipH="1">
            <a:off x="4194258" y="848409"/>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8" name="矩形 17"/>
          <p:cNvSpPr/>
          <p:nvPr/>
        </p:nvSpPr>
        <p:spPr>
          <a:xfrm rot="20259931" flipH="1">
            <a:off x="4021276" y="90798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9" name="矩形 18"/>
          <p:cNvSpPr/>
          <p:nvPr/>
        </p:nvSpPr>
        <p:spPr>
          <a:xfrm rot="19906569" flipH="1">
            <a:off x="3892975" y="965047"/>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0" name="矩形 19"/>
          <p:cNvSpPr/>
          <p:nvPr/>
        </p:nvSpPr>
        <p:spPr>
          <a:xfrm rot="19424918" flipH="1">
            <a:off x="3734099" y="105729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1" name="矩形 20"/>
          <p:cNvSpPr/>
          <p:nvPr/>
        </p:nvSpPr>
        <p:spPr>
          <a:xfrm rot="19137712" flipH="1">
            <a:off x="3627830" y="114907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rot="18962223" flipH="1">
            <a:off x="3522893" y="123965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rot="18675017" flipH="1">
            <a:off x="3429900" y="134486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rot="18116180" flipH="1">
            <a:off x="3339649" y="1463128"/>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5" name="矩形 24"/>
          <p:cNvSpPr/>
          <p:nvPr/>
        </p:nvSpPr>
        <p:spPr>
          <a:xfrm rot="17828974" flipH="1">
            <a:off x="3275090" y="158782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矩形 25"/>
          <p:cNvSpPr/>
          <p:nvPr/>
        </p:nvSpPr>
        <p:spPr>
          <a:xfrm rot="17470662" flipH="1">
            <a:off x="3216250" y="172074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7" name="矩形 26"/>
          <p:cNvSpPr/>
          <p:nvPr/>
        </p:nvSpPr>
        <p:spPr>
          <a:xfrm rot="17183456" flipH="1">
            <a:off x="3176103" y="185529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rot="16509140" flipH="1">
            <a:off x="3146398" y="1989222"/>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rot="16155778" flipH="1">
            <a:off x="3137801" y="212937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0" name="矩形 29"/>
          <p:cNvSpPr/>
          <p:nvPr/>
        </p:nvSpPr>
        <p:spPr>
          <a:xfrm rot="20965998" flipV="1">
            <a:off x="4776882" y="358876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矩形 30"/>
          <p:cNvSpPr/>
          <p:nvPr/>
        </p:nvSpPr>
        <p:spPr>
          <a:xfrm rot="20612636" flipV="1">
            <a:off x="4914123" y="355906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2" name="矩形 31"/>
          <p:cNvSpPr/>
          <p:nvPr/>
        </p:nvSpPr>
        <p:spPr>
          <a:xfrm rot="20111718" flipV="1">
            <a:off x="5084524" y="349549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rot="19758356" flipV="1">
            <a:off x="5210245" y="343295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rot="19276705" flipV="1">
            <a:off x="5378459" y="33299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5" name="矩形 34"/>
          <p:cNvSpPr/>
          <p:nvPr/>
        </p:nvSpPr>
        <p:spPr>
          <a:xfrm rot="18989499" flipV="1">
            <a:off x="5480674" y="323368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6" name="矩形 35"/>
          <p:cNvSpPr/>
          <p:nvPr/>
        </p:nvSpPr>
        <p:spPr>
          <a:xfrm rot="18814010" flipV="1">
            <a:off x="5574804" y="313895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矩形 36"/>
          <p:cNvSpPr/>
          <p:nvPr/>
        </p:nvSpPr>
        <p:spPr>
          <a:xfrm rot="18526804" flipV="1">
            <a:off x="5663177" y="302983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8" name="矩形 37"/>
          <p:cNvSpPr/>
          <p:nvPr/>
        </p:nvSpPr>
        <p:spPr>
          <a:xfrm rot="17967967" flipV="1">
            <a:off x="5744551" y="2901134"/>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9" name="矩形 38"/>
          <p:cNvSpPr/>
          <p:nvPr/>
        </p:nvSpPr>
        <p:spPr>
          <a:xfrm rot="17680761" flipV="1">
            <a:off x="5803676" y="2773772"/>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0" name="矩形 39"/>
          <p:cNvSpPr/>
          <p:nvPr/>
        </p:nvSpPr>
        <p:spPr>
          <a:xfrm rot="17322449" flipV="1">
            <a:off x="5862244" y="261318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1" name="矩形 40"/>
          <p:cNvSpPr/>
          <p:nvPr/>
        </p:nvSpPr>
        <p:spPr>
          <a:xfrm rot="17035243" flipV="1">
            <a:off x="5896555" y="2477020"/>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2" name="矩形 41"/>
          <p:cNvSpPr/>
          <p:nvPr/>
        </p:nvSpPr>
        <p:spPr>
          <a:xfrm rot="16360927" flipV="1">
            <a:off x="5918950" y="2306970"/>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rot="16007565" flipV="1">
            <a:off x="5921499" y="216657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4" name="矩形 43"/>
          <p:cNvSpPr/>
          <p:nvPr/>
        </p:nvSpPr>
        <p:spPr>
          <a:xfrm rot="21451787" flipH="1" flipV="1">
            <a:off x="4589363" y="361017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5" name="矩形 44"/>
          <p:cNvSpPr/>
          <p:nvPr/>
        </p:nvSpPr>
        <p:spPr>
          <a:xfrm rot="205149" flipH="1" flipV="1">
            <a:off x="4448960" y="361220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6" name="矩形 45"/>
          <p:cNvSpPr/>
          <p:nvPr/>
        </p:nvSpPr>
        <p:spPr>
          <a:xfrm rot="706067" flipH="1" flipV="1">
            <a:off x="4267986" y="35853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7" name="矩形 46"/>
          <p:cNvSpPr/>
          <p:nvPr/>
        </p:nvSpPr>
        <p:spPr>
          <a:xfrm rot="1059429" flipH="1" flipV="1">
            <a:off x="4131397" y="355279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8" name="矩形 47"/>
          <p:cNvSpPr/>
          <p:nvPr/>
        </p:nvSpPr>
        <p:spPr>
          <a:xfrm rot="1541080" flipH="1" flipV="1">
            <a:off x="3958300" y="349124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p:nvSpPr>
        <p:spPr>
          <a:xfrm rot="1828286" flipH="1" flipV="1">
            <a:off x="3837001" y="3420511"/>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0" name="矩形 49"/>
          <p:cNvSpPr/>
          <p:nvPr/>
        </p:nvSpPr>
        <p:spPr>
          <a:xfrm rot="2003775" flipH="1" flipV="1">
            <a:off x="3717234" y="3350708"/>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p:cNvSpPr/>
          <p:nvPr/>
        </p:nvSpPr>
        <p:spPr>
          <a:xfrm rot="2290981" flipH="1" flipV="1">
            <a:off x="3606525" y="326433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2" name="矩形 51"/>
          <p:cNvSpPr/>
          <p:nvPr/>
        </p:nvSpPr>
        <p:spPr>
          <a:xfrm rot="2849818" flipH="1" flipV="1">
            <a:off x="3496116" y="3164626"/>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3" name="矩形 52"/>
          <p:cNvSpPr/>
          <p:nvPr/>
        </p:nvSpPr>
        <p:spPr>
          <a:xfrm rot="3137024" flipH="1" flipV="1">
            <a:off x="3409785" y="3053884"/>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矩形 53"/>
          <p:cNvSpPr/>
          <p:nvPr/>
        </p:nvSpPr>
        <p:spPr>
          <a:xfrm rot="3495336" flipH="1" flipV="1">
            <a:off x="3313154" y="291126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5" name="矩形 54"/>
          <p:cNvSpPr/>
          <p:nvPr/>
        </p:nvSpPr>
        <p:spPr>
          <a:xfrm rot="3782542" flipH="1" flipV="1">
            <a:off x="3249013" y="2786357"/>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6" name="矩形 55"/>
          <p:cNvSpPr/>
          <p:nvPr/>
        </p:nvSpPr>
        <p:spPr>
          <a:xfrm rot="4456858" flipH="1" flipV="1">
            <a:off x="3203834" y="2650743"/>
            <a:ext cx="97018" cy="361618"/>
          </a:xfrm>
          <a:prstGeom prst="rect">
            <a:avLst/>
          </a:prstGeom>
          <a:solidFill>
            <a:srgbClr val="1187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7" name="矩形 56"/>
          <p:cNvSpPr/>
          <p:nvPr/>
        </p:nvSpPr>
        <p:spPr>
          <a:xfrm rot="4810220" flipH="1" flipV="1">
            <a:off x="3169681" y="251454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8" name="矩形 57"/>
          <p:cNvSpPr/>
          <p:nvPr/>
        </p:nvSpPr>
        <p:spPr>
          <a:xfrm rot="4827269" flipH="1" flipV="1">
            <a:off x="3144790" y="2393595"/>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9" name="矩形 58"/>
          <p:cNvSpPr/>
          <p:nvPr/>
        </p:nvSpPr>
        <p:spPr>
          <a:xfrm rot="5180631" flipH="1" flipV="1">
            <a:off x="3125483" y="2254513"/>
            <a:ext cx="97018" cy="361618"/>
          </a:xfrm>
          <a:prstGeom prst="rect">
            <a:avLst/>
          </a:prstGeom>
          <a:solidFill>
            <a:srgbClr val="E65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0" name="矩形 59"/>
          <p:cNvSpPr/>
          <p:nvPr/>
        </p:nvSpPr>
        <p:spPr>
          <a:xfrm>
            <a:off x="3961748" y="1188222"/>
            <a:ext cx="1261997" cy="2400657"/>
          </a:xfrm>
          <a:prstGeom prst="rect">
            <a:avLst/>
          </a:prstGeom>
          <a:noFill/>
        </p:spPr>
        <p:txBody>
          <a:bodyPr wrap="none">
            <a:spAutoFit/>
          </a:bodyPr>
          <a:lstStyle/>
          <a:p>
            <a:pPr algn="ctr"/>
            <a:r>
              <a:rPr kumimoji="1" lang="en-US" altLang="zh-CN" sz="15000" b="1" dirty="0" smtClean="0">
                <a:solidFill>
                  <a:srgbClr val="1187B1"/>
                </a:solidFill>
                <a:effectLst>
                  <a:outerShdw blurRad="50800" dist="38100" dir="5400000" algn="t" rotWithShape="0">
                    <a:prstClr val="black">
                      <a:alpha val="40000"/>
                    </a:prstClr>
                  </a:outerShdw>
                </a:effectLst>
              </a:rPr>
              <a:t>4</a:t>
            </a:r>
            <a:endParaRPr kumimoji="1" lang="zh-CN" altLang="en-US" sz="15000" b="1" dirty="0">
              <a:solidFill>
                <a:srgbClr val="1187B1"/>
              </a:solidFill>
              <a:effectLst>
                <a:outerShdw blurRad="50800" dist="38100" dir="5400000" algn="t" rotWithShape="0">
                  <a:prstClr val="black">
                    <a:alpha val="40000"/>
                  </a:prstClr>
                </a:outerShdw>
              </a:effectLst>
            </a:endParaRPr>
          </a:p>
        </p:txBody>
      </p:sp>
      <p:sp>
        <p:nvSpPr>
          <p:cNvPr id="61" name="文本框 60"/>
          <p:cNvSpPr txBox="1"/>
          <p:nvPr/>
        </p:nvSpPr>
        <p:spPr>
          <a:xfrm>
            <a:off x="3700012" y="4154467"/>
            <a:ext cx="1763205" cy="406265"/>
          </a:xfrm>
          <a:prstGeom prst="rect">
            <a:avLst/>
          </a:prstGeom>
          <a:noFill/>
        </p:spPr>
        <p:txBody>
          <a:bodyPr wrap="square" rtlCol="0">
            <a:spAutoFit/>
          </a:bodyPr>
          <a:lstStyle/>
          <a:p>
            <a:pPr algn="ctr">
              <a:lnSpc>
                <a:spcPct val="110000"/>
              </a:lnSpc>
            </a:pPr>
            <a:r>
              <a:rPr kumimoji="1" lang="zh-CN" altLang="en-US" sz="2000" b="1" dirty="0" smtClean="0">
                <a:solidFill>
                  <a:srgbClr val="333333"/>
                </a:solidFill>
              </a:rPr>
              <a:t>联系我们</a:t>
            </a:r>
            <a:endParaRPr kumimoji="1" lang="zh-CN" altLang="en-US" sz="2000" b="1" dirty="0">
              <a:solidFill>
                <a:srgbClr val="333333"/>
              </a:solidFill>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文本框 112"/>
          <p:cNvSpPr txBox="1"/>
          <p:nvPr/>
        </p:nvSpPr>
        <p:spPr>
          <a:xfrm>
            <a:off x="589738" y="432494"/>
            <a:ext cx="3539967" cy="892552"/>
          </a:xfrm>
          <a:prstGeom prst="rect">
            <a:avLst/>
          </a:prstGeom>
          <a:solidFill>
            <a:schemeClr val="accent3">
              <a:lumMod val="20000"/>
              <a:lumOff val="80000"/>
            </a:schemeClr>
          </a:solidFill>
        </p:spPr>
        <p:txBody>
          <a:bodyPr wrap="square" rtlCol="0">
            <a:spAutoFit/>
          </a:bodyPr>
          <a:lstStyle/>
          <a:p>
            <a:r>
              <a:rPr kumimoji="1" lang="zh-CN" altLang="en-US" sz="3200" b="1" dirty="0" smtClean="0">
                <a:solidFill>
                  <a:srgbClr val="1187B1"/>
                </a:solidFill>
              </a:rPr>
              <a:t>联系我们</a:t>
            </a:r>
            <a:endParaRPr kumimoji="1" lang="en-US" altLang="zh-CN" sz="3200" b="1" dirty="0" smtClean="0">
              <a:solidFill>
                <a:srgbClr val="1187B1"/>
              </a:solidFill>
            </a:endParaRPr>
          </a:p>
          <a:p>
            <a:r>
              <a:rPr kumimoji="1" lang="zh-CN" altLang="en-US" sz="2000" b="1" dirty="0">
                <a:solidFill>
                  <a:srgbClr val="1187B1"/>
                </a:solidFill>
              </a:rPr>
              <a:t>问对</a:t>
            </a:r>
            <a:r>
              <a:rPr kumimoji="1" lang="zh-CN" altLang="en-US" sz="2000" b="1" dirty="0" smtClean="0">
                <a:solidFill>
                  <a:srgbClr val="1187B1"/>
                </a:solidFill>
              </a:rPr>
              <a:t>人 更高效</a:t>
            </a:r>
            <a:endParaRPr kumimoji="1" lang="en-US" altLang="zh-CN" sz="2000" b="1" dirty="0" smtClean="0">
              <a:solidFill>
                <a:srgbClr val="1187B1"/>
              </a:solidFill>
            </a:endParaRPr>
          </a:p>
        </p:txBody>
      </p:sp>
      <p:sp>
        <p:nvSpPr>
          <p:cNvPr id="114" name="文本框 113"/>
          <p:cNvSpPr txBox="1"/>
          <p:nvPr/>
        </p:nvSpPr>
        <p:spPr>
          <a:xfrm>
            <a:off x="4839235" y="432494"/>
            <a:ext cx="3394555" cy="769441"/>
          </a:xfrm>
          <a:prstGeom prst="rect">
            <a:avLst/>
          </a:prstGeom>
          <a:noFill/>
        </p:spPr>
        <p:txBody>
          <a:bodyPr wrap="square" rtlCol="0">
            <a:spAutoFit/>
          </a:bodyPr>
          <a:lstStyle/>
          <a:p>
            <a:r>
              <a:rPr kumimoji="1" lang="en-US" altLang="zh-CN" sz="4400" b="1" dirty="0" smtClean="0">
                <a:solidFill>
                  <a:srgbClr val="E65B4F"/>
                </a:solidFill>
              </a:rPr>
              <a:t>Call~~~</a:t>
            </a:r>
            <a:endParaRPr kumimoji="1" lang="zh-CN" altLang="en-US" sz="4400" b="1" dirty="0">
              <a:solidFill>
                <a:srgbClr val="E65B4F"/>
              </a:solidFill>
            </a:endParaRPr>
          </a:p>
        </p:txBody>
      </p:sp>
      <p:sp>
        <p:nvSpPr>
          <p:cNvPr id="116" name="文本框 115"/>
          <p:cNvSpPr txBox="1"/>
          <p:nvPr/>
        </p:nvSpPr>
        <p:spPr>
          <a:xfrm>
            <a:off x="3325092" y="4851112"/>
            <a:ext cx="2183550" cy="292388"/>
          </a:xfrm>
          <a:prstGeom prst="rect">
            <a:avLst/>
          </a:prstGeom>
          <a:noFill/>
        </p:spPr>
        <p:txBody>
          <a:bodyPr wrap="square" rtlCol="0">
            <a:spAutoFit/>
          </a:bodyPr>
          <a:lstStyle/>
          <a:p>
            <a:pPr algn="ctr">
              <a:lnSpc>
                <a:spcPct val="130000"/>
              </a:lnSpc>
            </a:pPr>
            <a:r>
              <a:rPr kumimoji="1" lang="zh-CN" altLang="en-US" sz="1000" dirty="0" smtClean="0">
                <a:solidFill>
                  <a:srgbClr val="103154"/>
                </a:solidFill>
              </a:rPr>
              <a:t>华东师范大学学生资助管理中心</a:t>
            </a:r>
            <a:endParaRPr kumimoji="1" lang="zh-CN" altLang="en-US" sz="1000" dirty="0">
              <a:solidFill>
                <a:srgbClr val="103154"/>
              </a:solidFill>
            </a:endParaRPr>
          </a:p>
        </p:txBody>
      </p:sp>
      <p:graphicFrame>
        <p:nvGraphicFramePr>
          <p:cNvPr id="117" name="表格 116"/>
          <p:cNvGraphicFramePr>
            <a:graphicFrameLocks noGrp="1"/>
          </p:cNvGraphicFramePr>
          <p:nvPr>
            <p:extLst>
              <p:ext uri="{D42A27DB-BD31-4B8C-83A1-F6EECF244321}">
                <p14:modId xmlns:p14="http://schemas.microsoft.com/office/powerpoint/2010/main" val="2926238524"/>
              </p:ext>
            </p:extLst>
          </p:nvPr>
        </p:nvGraphicFramePr>
        <p:xfrm>
          <a:off x="589738" y="1434797"/>
          <a:ext cx="7878853" cy="3438539"/>
        </p:xfrm>
        <a:graphic>
          <a:graphicData uri="http://schemas.openxmlformats.org/drawingml/2006/table">
            <a:tbl>
              <a:tblPr>
                <a:tableStyleId>{5C22544A-7EE6-4342-B048-85BDC9FD1C3A}</a:tableStyleId>
              </a:tblPr>
              <a:tblGrid>
                <a:gridCol w="1135153">
                  <a:extLst>
                    <a:ext uri="{9D8B030D-6E8A-4147-A177-3AD203B41FA5}">
                      <a16:colId xmlns:a16="http://schemas.microsoft.com/office/drawing/2014/main" xmlns="" val="20000"/>
                    </a:ext>
                  </a:extLst>
                </a:gridCol>
                <a:gridCol w="5434445">
                  <a:extLst>
                    <a:ext uri="{9D8B030D-6E8A-4147-A177-3AD203B41FA5}">
                      <a16:colId xmlns:a16="http://schemas.microsoft.com/office/drawing/2014/main" xmlns="" val="20001"/>
                    </a:ext>
                  </a:extLst>
                </a:gridCol>
                <a:gridCol w="1309255">
                  <a:extLst>
                    <a:ext uri="{9D8B030D-6E8A-4147-A177-3AD203B41FA5}">
                      <a16:colId xmlns:a16="http://schemas.microsoft.com/office/drawing/2014/main" xmlns="" val="20002"/>
                    </a:ext>
                  </a:extLst>
                </a:gridCol>
              </a:tblGrid>
              <a:tr h="209056">
                <a:tc>
                  <a:txBody>
                    <a:bodyPr/>
                    <a:lstStyle/>
                    <a:p>
                      <a:pPr algn="ctr" fontAlgn="ctr"/>
                      <a:r>
                        <a:rPr lang="zh-CN" altLang="en-US" sz="1600" b="1" u="none" strike="noStrike" kern="1200" dirty="0" smtClean="0">
                          <a:solidFill>
                            <a:schemeClr val="dk1"/>
                          </a:solidFill>
                          <a:effectLst/>
                          <a:latin typeface="+mn-lt"/>
                          <a:ea typeface="+mn-ea"/>
                          <a:cs typeface="+mn-cs"/>
                        </a:rPr>
                        <a:t>负责老师</a:t>
                      </a:r>
                    </a:p>
                  </a:txBody>
                  <a:tcPr marL="9525" marR="9525" marT="9525" marB="0" anchor="ctr">
                    <a:noFill/>
                  </a:tcPr>
                </a:tc>
                <a:tc>
                  <a:txBody>
                    <a:bodyPr/>
                    <a:lstStyle/>
                    <a:p>
                      <a:pPr algn="ctr" fontAlgn="ctr"/>
                      <a:r>
                        <a:rPr lang="zh-CN" altLang="en-US" sz="1600" b="1" u="none" strike="noStrike" dirty="0">
                          <a:effectLst/>
                        </a:rPr>
                        <a:t>工作内容</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a:effectLst/>
                        </a:rPr>
                        <a:t>联系电话</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0"/>
                  </a:ext>
                </a:extLst>
              </a:tr>
              <a:tr h="338065">
                <a:tc>
                  <a:txBody>
                    <a:bodyPr/>
                    <a:lstStyle/>
                    <a:p>
                      <a:pPr algn="ctr" fontAlgn="ctr"/>
                      <a:r>
                        <a:rPr lang="zh-CN" altLang="en-US" sz="1600" b="1" u="none" strike="noStrike" dirty="0">
                          <a:effectLst/>
                        </a:rPr>
                        <a:t>谢 丽</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marL="0" marR="0" indent="0" algn="ctr" defTabSz="457200" rtl="0" eaLnBrk="1" fontAlgn="ctr" latinLnBrk="0" hangingPunct="1">
                        <a:lnSpc>
                          <a:spcPct val="100000"/>
                        </a:lnSpc>
                        <a:spcBef>
                          <a:spcPts val="0"/>
                        </a:spcBef>
                        <a:spcAft>
                          <a:spcPts val="0"/>
                        </a:spcAft>
                        <a:buClrTx/>
                        <a:buSzTx/>
                        <a:buFontTx/>
                        <a:buNone/>
                        <a:defRPr/>
                      </a:pPr>
                      <a:r>
                        <a:rPr lang="zh-CN" altLang="en-US" sz="1600" b="1" u="none" strike="noStrike" dirty="0">
                          <a:effectLst/>
                        </a:rPr>
                        <a:t>资助信息系统</a:t>
                      </a:r>
                      <a:r>
                        <a:rPr lang="zh-CN" altLang="en-US" sz="1600" b="1" u="none" strike="noStrike" dirty="0" smtClean="0">
                          <a:effectLst/>
                        </a:rPr>
                        <a:t>、研究生“三助”</a:t>
                      </a:r>
                      <a:endParaRPr lang="zh-CN" altLang="en-US"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a:effectLst/>
                        </a:rPr>
                        <a:t>54342650</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1"/>
                  </a:ext>
                </a:extLst>
              </a:tr>
              <a:tr h="407763">
                <a:tc>
                  <a:txBody>
                    <a:bodyPr/>
                    <a:lstStyle/>
                    <a:p>
                      <a:pPr algn="ctr" fontAlgn="ctr"/>
                      <a:r>
                        <a:rPr lang="zh-CN" altLang="en-US" sz="1600" b="1" u="none" strike="noStrike" dirty="0">
                          <a:effectLst/>
                        </a:rPr>
                        <a:t>田 润</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kern="1200" dirty="0" smtClean="0">
                          <a:solidFill>
                            <a:schemeClr val="dk1"/>
                          </a:solidFill>
                          <a:effectLst/>
                          <a:latin typeface="+mn-lt"/>
                          <a:ea typeface="+mn-ea"/>
                          <a:cs typeface="+mn-cs"/>
                        </a:rPr>
                        <a:t>本专科生国家、国励志、上海市、优秀学生奖学金、国助</a:t>
                      </a:r>
                    </a:p>
                  </a:txBody>
                  <a:tcPr marL="9525" marR="9525" marT="9525" marB="0" anchor="ctr">
                    <a:noFill/>
                  </a:tcPr>
                </a:tc>
                <a:tc>
                  <a:txBody>
                    <a:bodyPr/>
                    <a:lstStyle/>
                    <a:p>
                      <a:pPr algn="ctr" fontAlgn="ctr"/>
                      <a:r>
                        <a:rPr lang="en-US" altLang="zh-CN" sz="1600" b="1" u="none" strike="noStrike" dirty="0">
                          <a:effectLst/>
                        </a:rPr>
                        <a:t>54345122</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2"/>
                  </a:ext>
                </a:extLst>
              </a:tr>
              <a:tr h="389302">
                <a:tc>
                  <a:txBody>
                    <a:bodyPr/>
                    <a:lstStyle/>
                    <a:p>
                      <a:pPr algn="ctr" fontAlgn="ctr"/>
                      <a:r>
                        <a:rPr lang="zh-CN" altLang="en-US" sz="1600" b="1" u="none" strike="noStrike">
                          <a:effectLst/>
                        </a:rPr>
                        <a:t>邢树营</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marL="0" marR="0" indent="0" algn="ctr" defTabSz="457200" rtl="0" eaLnBrk="1" fontAlgn="ctr" latinLnBrk="0" hangingPunct="1">
                        <a:lnSpc>
                          <a:spcPct val="100000"/>
                        </a:lnSpc>
                        <a:spcBef>
                          <a:spcPts val="0"/>
                        </a:spcBef>
                        <a:spcAft>
                          <a:spcPts val="0"/>
                        </a:spcAft>
                        <a:buClrTx/>
                        <a:buSzTx/>
                        <a:buFontTx/>
                        <a:buNone/>
                        <a:defRPr/>
                      </a:pPr>
                      <a:r>
                        <a:rPr lang="zh-CN" altLang="en-US" sz="1600" b="1" u="none" strike="noStrike" dirty="0" smtClean="0">
                          <a:effectLst/>
                        </a:rPr>
                        <a:t>勤工助学、</a:t>
                      </a:r>
                      <a:r>
                        <a:rPr lang="zh-CN" altLang="en-US" sz="1600" b="1" u="none" strike="noStrike" dirty="0">
                          <a:effectLst/>
                        </a:rPr>
                        <a:t>困难</a:t>
                      </a:r>
                      <a:r>
                        <a:rPr lang="zh-CN" altLang="en-US" sz="1600" b="1" u="none" strike="noStrike" dirty="0" smtClean="0">
                          <a:effectLst/>
                        </a:rPr>
                        <a:t>补助、困难认定、本科生伙食补贴</a:t>
                      </a:r>
                      <a:endParaRPr lang="zh-CN" altLang="en-US"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a:effectLst/>
                        </a:rPr>
                        <a:t>62237559</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3"/>
                  </a:ext>
                </a:extLst>
              </a:tr>
              <a:tr h="389302">
                <a:tc>
                  <a:txBody>
                    <a:bodyPr/>
                    <a:lstStyle/>
                    <a:p>
                      <a:pPr algn="ctr" fontAlgn="ctr"/>
                      <a:r>
                        <a:rPr lang="zh-CN" altLang="en-US" sz="1600" b="1" u="none" strike="noStrike" kern="1200" dirty="0" smtClean="0">
                          <a:solidFill>
                            <a:schemeClr val="dk1"/>
                          </a:solidFill>
                          <a:effectLst/>
                          <a:latin typeface="+mn-lt"/>
                          <a:ea typeface="+mn-ea"/>
                          <a:cs typeface="+mn-cs"/>
                        </a:rPr>
                        <a:t>施丹辉</a:t>
                      </a:r>
                    </a:p>
                  </a:txBody>
                  <a:tcPr marL="9525" marR="9525" marT="9525" marB="0" anchor="ctr">
                    <a:noFill/>
                  </a:tcPr>
                </a:tc>
                <a:tc>
                  <a:txBody>
                    <a:bodyPr/>
                    <a:lstStyle/>
                    <a:p>
                      <a:pPr marL="0" marR="0" indent="0" algn="ctr" defTabSz="457200" rtl="0" eaLnBrk="1" fontAlgn="ctr" latinLnBrk="0" hangingPunct="1">
                        <a:lnSpc>
                          <a:spcPct val="100000"/>
                        </a:lnSpc>
                        <a:spcBef>
                          <a:spcPts val="0"/>
                        </a:spcBef>
                        <a:spcAft>
                          <a:spcPts val="0"/>
                        </a:spcAft>
                        <a:buClrTx/>
                        <a:buSzTx/>
                        <a:buFontTx/>
                        <a:buNone/>
                        <a:defRPr/>
                      </a:pPr>
                      <a:r>
                        <a:rPr lang="zh-CN" altLang="en-US" sz="1600" b="1" u="none" strike="noStrike" kern="1200" dirty="0" smtClean="0">
                          <a:solidFill>
                            <a:schemeClr val="dk1"/>
                          </a:solidFill>
                          <a:effectLst/>
                          <a:latin typeface="+mn-lt"/>
                          <a:ea typeface="+mn-ea"/>
                          <a:cs typeface="+mn-cs"/>
                        </a:rPr>
                        <a:t>慈善爱心屋、慈善义工队、商业保险、校长奖学金</a:t>
                      </a:r>
                    </a:p>
                  </a:txBody>
                  <a:tcPr marL="9525" marR="9525" marT="9525" marB="0" anchor="ctr">
                    <a:noFill/>
                  </a:tcPr>
                </a:tc>
                <a:tc>
                  <a:txBody>
                    <a:bodyPr/>
                    <a:lstStyle/>
                    <a:p>
                      <a:pPr algn="ctr" fontAlgn="ctr"/>
                      <a:r>
                        <a:rPr lang="en-US" altLang="zh-CN" sz="1600" b="1" u="none" strike="noStrike" kern="1200" dirty="0" smtClean="0">
                          <a:solidFill>
                            <a:schemeClr val="dk1"/>
                          </a:solidFill>
                          <a:effectLst/>
                          <a:latin typeface="+mn-lt"/>
                          <a:ea typeface="+mn-ea"/>
                          <a:cs typeface="+mn-cs"/>
                        </a:rPr>
                        <a:t>62233400</a:t>
                      </a:r>
                    </a:p>
                  </a:txBody>
                  <a:tcPr marL="9525" marR="9525" marT="9525" marB="0" anchor="ctr">
                    <a:noFill/>
                  </a:tcPr>
                </a:tc>
                <a:extLst>
                  <a:ext uri="{0D108BD9-81ED-4DB2-BD59-A6C34878D82A}">
                    <a16:rowId xmlns:a16="http://schemas.microsoft.com/office/drawing/2014/main" xmlns="" val="10004"/>
                  </a:ext>
                </a:extLst>
              </a:tr>
              <a:tr h="351488">
                <a:tc>
                  <a:txBody>
                    <a:bodyPr/>
                    <a:lstStyle/>
                    <a:p>
                      <a:pPr algn="ctr" fontAlgn="ctr"/>
                      <a:r>
                        <a:rPr lang="zh-CN" altLang="en-US" sz="1600" b="1" u="none" strike="noStrike" dirty="0">
                          <a:effectLst/>
                        </a:rPr>
                        <a:t>金明霞</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dirty="0">
                          <a:effectLst/>
                        </a:rPr>
                        <a:t>负责助学贷款</a:t>
                      </a:r>
                      <a:r>
                        <a:rPr lang="zh-CN" altLang="en-US" sz="1600" b="1" u="none" strike="noStrike" dirty="0" smtClean="0">
                          <a:effectLst/>
                        </a:rPr>
                        <a:t>工作、校园地贷款</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a:effectLst/>
                        </a:rPr>
                        <a:t>54342302</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5"/>
                  </a:ext>
                </a:extLst>
              </a:tr>
              <a:tr h="322118">
                <a:tc>
                  <a:txBody>
                    <a:bodyPr/>
                    <a:lstStyle/>
                    <a:p>
                      <a:pPr algn="ctr" fontAlgn="ctr"/>
                      <a:r>
                        <a:rPr lang="zh-CN" altLang="en-US" sz="1600" b="1" u="none" strike="noStrike">
                          <a:effectLst/>
                        </a:rPr>
                        <a:t>陈 曦</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dirty="0">
                          <a:effectLst/>
                        </a:rPr>
                        <a:t>代偿补偿、贷款逾期管理</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a:effectLst/>
                        </a:rPr>
                        <a:t>62232137</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6"/>
                  </a:ext>
                </a:extLst>
              </a:tr>
              <a:tr h="407763">
                <a:tc>
                  <a:txBody>
                    <a:bodyPr/>
                    <a:lstStyle/>
                    <a:p>
                      <a:pPr algn="ctr" fontAlgn="ctr"/>
                      <a:r>
                        <a:rPr lang="zh-CN" altLang="en-US" sz="1600" b="1" u="none" strike="noStrike">
                          <a:effectLst/>
                        </a:rPr>
                        <a:t>戴大坚</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dirty="0" smtClean="0">
                          <a:effectLst/>
                        </a:rPr>
                        <a:t>生源</a:t>
                      </a:r>
                      <a:r>
                        <a:rPr lang="zh-CN" altLang="en-US" sz="1600" b="1" u="none" strike="noStrike" dirty="0">
                          <a:effectLst/>
                        </a:rPr>
                        <a:t>地</a:t>
                      </a:r>
                      <a:r>
                        <a:rPr lang="zh-CN" altLang="en-US" sz="1600" b="1" u="none" strike="noStrike" dirty="0" smtClean="0">
                          <a:effectLst/>
                        </a:rPr>
                        <a:t>贷款、研究生国家奖学金、学业奖学金</a:t>
                      </a:r>
                    </a:p>
                  </a:txBody>
                  <a:tcPr marL="9525" marR="9525" marT="9525" marB="0" anchor="ctr">
                    <a:noFill/>
                  </a:tcPr>
                </a:tc>
                <a:tc>
                  <a:txBody>
                    <a:bodyPr/>
                    <a:lstStyle/>
                    <a:p>
                      <a:pPr algn="ctr" fontAlgn="ctr"/>
                      <a:r>
                        <a:rPr lang="en-US" altLang="zh-CN" sz="1600" b="1" u="none" strike="noStrike" dirty="0">
                          <a:effectLst/>
                        </a:rPr>
                        <a:t>54342302</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7"/>
                  </a:ext>
                </a:extLst>
              </a:tr>
              <a:tr h="209056">
                <a:tc>
                  <a:txBody>
                    <a:bodyPr/>
                    <a:lstStyle/>
                    <a:p>
                      <a:pPr algn="ctr" fontAlgn="ctr"/>
                      <a:r>
                        <a:rPr lang="zh-CN" altLang="en-US" sz="1600" b="1" u="none" strike="noStrike">
                          <a:effectLst/>
                        </a:rPr>
                        <a:t>唐小山</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marL="0" marR="0" indent="0" algn="ctr" defTabSz="457200" rtl="0" eaLnBrk="1" fontAlgn="ctr" latinLnBrk="0" hangingPunct="1">
                        <a:lnSpc>
                          <a:spcPct val="100000"/>
                        </a:lnSpc>
                        <a:spcBef>
                          <a:spcPts val="0"/>
                        </a:spcBef>
                        <a:spcAft>
                          <a:spcPts val="0"/>
                        </a:spcAft>
                        <a:buClrTx/>
                        <a:buSzTx/>
                        <a:buFontTx/>
                        <a:buNone/>
                        <a:defRPr/>
                      </a:pPr>
                      <a:r>
                        <a:rPr lang="zh-CN" altLang="en-US" sz="1600" b="1" u="none" strike="noStrike" dirty="0" smtClean="0">
                          <a:effectLst/>
                        </a:rPr>
                        <a:t>居民保险、研究生助学金</a:t>
                      </a:r>
                      <a:endParaRPr lang="zh-CN" altLang="en-US"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smtClean="0">
                          <a:effectLst/>
                        </a:rPr>
                        <a:t>54342672</a:t>
                      </a:r>
                      <a:endParaRPr lang="en-US" altLang="zh-CN"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8"/>
                  </a:ext>
                </a:extLst>
              </a:tr>
              <a:tr h="326008">
                <a:tc>
                  <a:txBody>
                    <a:bodyPr/>
                    <a:lstStyle/>
                    <a:p>
                      <a:pPr algn="ctr" fontAlgn="ctr"/>
                      <a:r>
                        <a:rPr lang="zh-CN" altLang="en-US" sz="1600" b="1" u="none" strike="noStrike" dirty="0" smtClean="0">
                          <a:effectLst/>
                        </a:rPr>
                        <a:t>魏 楠</a:t>
                      </a:r>
                      <a:endParaRPr lang="zh-CN" altLang="en-US"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zh-CN" altLang="en-US" sz="1600" b="1" u="none" strike="noStrike" dirty="0">
                          <a:effectLst/>
                        </a:rPr>
                        <a:t>社会</a:t>
                      </a:r>
                      <a:r>
                        <a:rPr lang="zh-CN" altLang="en-US" sz="1600" b="1" u="none" strike="noStrike" dirty="0" smtClean="0">
                          <a:effectLst/>
                        </a:rPr>
                        <a:t>类</a:t>
                      </a:r>
                      <a:r>
                        <a:rPr lang="zh-CN" altLang="en-US" sz="1600" b="1" u="none" strike="noStrike" smtClean="0">
                          <a:effectLst/>
                        </a:rPr>
                        <a:t>奖助学金、社团</a:t>
                      </a:r>
                      <a:endParaRPr lang="zh-CN" altLang="en-US" sz="1600" b="1"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tc>
                  <a:txBody>
                    <a:bodyPr/>
                    <a:lstStyle/>
                    <a:p>
                      <a:pPr algn="ctr" fontAlgn="ctr"/>
                      <a:r>
                        <a:rPr lang="en-US" altLang="zh-CN" sz="1600" b="1" u="none" strike="noStrike" dirty="0" smtClean="0">
                          <a:effectLst/>
                        </a:rPr>
                        <a:t>54342650</a:t>
                      </a:r>
                      <a:endParaRPr lang="en-US" altLang="zh-CN" sz="1600" b="1" i="0" u="none" strike="noStrike" dirty="0" smtClean="0">
                        <a:solidFill>
                          <a:srgbClr val="000000"/>
                        </a:solidFill>
                        <a:effectLst/>
                        <a:latin typeface="宋体" panose="02010600030101010101" pitchFamily="2" charset="-122"/>
                        <a:ea typeface="宋体" panose="02010600030101010101" pitchFamily="2" charset="-122"/>
                      </a:endParaRPr>
                    </a:p>
                  </a:txBody>
                  <a:tcPr marL="9525" marR="9525" marT="9525" marB="0" anchor="ctr">
                    <a:noFill/>
                  </a:tcPr>
                </a:tc>
                <a:extLst>
                  <a:ext uri="{0D108BD9-81ED-4DB2-BD59-A6C34878D82A}">
                    <a16:rowId xmlns:a16="http://schemas.microsoft.com/office/drawing/2014/main" xmlns="" val="10009"/>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2975834" y="452276"/>
            <a:ext cx="3192332" cy="3192332"/>
          </a:xfrm>
          <a:custGeom>
            <a:avLst/>
            <a:gdLst>
              <a:gd name="T0" fmla="*/ 1580 w 1582"/>
              <a:gd name="T1" fmla="*/ 832 h 1582"/>
              <a:gd name="T2" fmla="*/ 1566 w 1582"/>
              <a:gd name="T3" fmla="*/ 952 h 1582"/>
              <a:gd name="T4" fmla="*/ 1534 w 1582"/>
              <a:gd name="T5" fmla="*/ 1064 h 1582"/>
              <a:gd name="T6" fmla="*/ 1486 w 1582"/>
              <a:gd name="T7" fmla="*/ 1168 h 1582"/>
              <a:gd name="T8" fmla="*/ 1424 w 1582"/>
              <a:gd name="T9" fmla="*/ 1266 h 1582"/>
              <a:gd name="T10" fmla="*/ 1350 w 1582"/>
              <a:gd name="T11" fmla="*/ 1352 h 1582"/>
              <a:gd name="T12" fmla="*/ 1264 w 1582"/>
              <a:gd name="T13" fmla="*/ 1426 h 1582"/>
              <a:gd name="T14" fmla="*/ 1168 w 1582"/>
              <a:gd name="T15" fmla="*/ 1488 h 1582"/>
              <a:gd name="T16" fmla="*/ 1062 w 1582"/>
              <a:gd name="T17" fmla="*/ 1534 h 1582"/>
              <a:gd name="T18" fmla="*/ 950 w 1582"/>
              <a:gd name="T19" fmla="*/ 1566 h 1582"/>
              <a:gd name="T20" fmla="*/ 832 w 1582"/>
              <a:gd name="T21" fmla="*/ 1582 h 1582"/>
              <a:gd name="T22" fmla="*/ 750 w 1582"/>
              <a:gd name="T23" fmla="*/ 1582 h 1582"/>
              <a:gd name="T24" fmla="*/ 632 w 1582"/>
              <a:gd name="T25" fmla="*/ 1566 h 1582"/>
              <a:gd name="T26" fmla="*/ 518 w 1582"/>
              <a:gd name="T27" fmla="*/ 1534 h 1582"/>
              <a:gd name="T28" fmla="*/ 414 w 1582"/>
              <a:gd name="T29" fmla="*/ 1488 h 1582"/>
              <a:gd name="T30" fmla="*/ 318 w 1582"/>
              <a:gd name="T31" fmla="*/ 1426 h 1582"/>
              <a:gd name="T32" fmla="*/ 232 w 1582"/>
              <a:gd name="T33" fmla="*/ 1352 h 1582"/>
              <a:gd name="T34" fmla="*/ 156 w 1582"/>
              <a:gd name="T35" fmla="*/ 1266 h 1582"/>
              <a:gd name="T36" fmla="*/ 96 w 1582"/>
              <a:gd name="T37" fmla="*/ 1168 h 1582"/>
              <a:gd name="T38" fmla="*/ 48 w 1582"/>
              <a:gd name="T39" fmla="*/ 1064 h 1582"/>
              <a:gd name="T40" fmla="*/ 16 w 1582"/>
              <a:gd name="T41" fmla="*/ 952 h 1582"/>
              <a:gd name="T42" fmla="*/ 0 w 1582"/>
              <a:gd name="T43" fmla="*/ 832 h 1582"/>
              <a:gd name="T44" fmla="*/ 0 w 1582"/>
              <a:gd name="T45" fmla="*/ 752 h 1582"/>
              <a:gd name="T46" fmla="*/ 16 w 1582"/>
              <a:gd name="T47" fmla="*/ 632 h 1582"/>
              <a:gd name="T48" fmla="*/ 48 w 1582"/>
              <a:gd name="T49" fmla="*/ 520 h 1582"/>
              <a:gd name="T50" fmla="*/ 96 w 1582"/>
              <a:gd name="T51" fmla="*/ 414 h 1582"/>
              <a:gd name="T52" fmla="*/ 156 w 1582"/>
              <a:gd name="T53" fmla="*/ 318 h 1582"/>
              <a:gd name="T54" fmla="*/ 232 w 1582"/>
              <a:gd name="T55" fmla="*/ 232 h 1582"/>
              <a:gd name="T56" fmla="*/ 318 w 1582"/>
              <a:gd name="T57" fmla="*/ 158 h 1582"/>
              <a:gd name="T58" fmla="*/ 414 w 1582"/>
              <a:gd name="T59" fmla="*/ 96 h 1582"/>
              <a:gd name="T60" fmla="*/ 518 w 1582"/>
              <a:gd name="T61" fmla="*/ 48 h 1582"/>
              <a:gd name="T62" fmla="*/ 632 w 1582"/>
              <a:gd name="T63" fmla="*/ 16 h 1582"/>
              <a:gd name="T64" fmla="*/ 750 w 1582"/>
              <a:gd name="T65" fmla="*/ 2 h 1582"/>
              <a:gd name="T66" fmla="*/ 832 w 1582"/>
              <a:gd name="T67" fmla="*/ 2 h 1582"/>
              <a:gd name="T68" fmla="*/ 950 w 1582"/>
              <a:gd name="T69" fmla="*/ 16 h 1582"/>
              <a:gd name="T70" fmla="*/ 1062 w 1582"/>
              <a:gd name="T71" fmla="*/ 48 h 1582"/>
              <a:gd name="T72" fmla="*/ 1168 w 1582"/>
              <a:gd name="T73" fmla="*/ 96 h 1582"/>
              <a:gd name="T74" fmla="*/ 1264 w 1582"/>
              <a:gd name="T75" fmla="*/ 158 h 1582"/>
              <a:gd name="T76" fmla="*/ 1350 w 1582"/>
              <a:gd name="T77" fmla="*/ 232 h 1582"/>
              <a:gd name="T78" fmla="*/ 1424 w 1582"/>
              <a:gd name="T79" fmla="*/ 318 h 1582"/>
              <a:gd name="T80" fmla="*/ 1486 w 1582"/>
              <a:gd name="T81" fmla="*/ 414 h 1582"/>
              <a:gd name="T82" fmla="*/ 1534 w 1582"/>
              <a:gd name="T83" fmla="*/ 520 h 1582"/>
              <a:gd name="T84" fmla="*/ 1566 w 1582"/>
              <a:gd name="T85" fmla="*/ 632 h 1582"/>
              <a:gd name="T86" fmla="*/ 1580 w 1582"/>
              <a:gd name="T87" fmla="*/ 752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2" h="1582">
                <a:moveTo>
                  <a:pt x="1582" y="792"/>
                </a:moveTo>
                <a:lnTo>
                  <a:pt x="1582" y="792"/>
                </a:lnTo>
                <a:lnTo>
                  <a:pt x="1580" y="832"/>
                </a:lnTo>
                <a:lnTo>
                  <a:pt x="1578" y="872"/>
                </a:lnTo>
                <a:lnTo>
                  <a:pt x="1572" y="912"/>
                </a:lnTo>
                <a:lnTo>
                  <a:pt x="1566" y="952"/>
                </a:lnTo>
                <a:lnTo>
                  <a:pt x="1556" y="990"/>
                </a:lnTo>
                <a:lnTo>
                  <a:pt x="1546" y="1028"/>
                </a:lnTo>
                <a:lnTo>
                  <a:pt x="1534" y="1064"/>
                </a:lnTo>
                <a:lnTo>
                  <a:pt x="1520" y="1100"/>
                </a:lnTo>
                <a:lnTo>
                  <a:pt x="1504" y="1134"/>
                </a:lnTo>
                <a:lnTo>
                  <a:pt x="1486" y="1168"/>
                </a:lnTo>
                <a:lnTo>
                  <a:pt x="1468" y="1202"/>
                </a:lnTo>
                <a:lnTo>
                  <a:pt x="1446" y="1234"/>
                </a:lnTo>
                <a:lnTo>
                  <a:pt x="1424" y="1266"/>
                </a:lnTo>
                <a:lnTo>
                  <a:pt x="1402" y="1294"/>
                </a:lnTo>
                <a:lnTo>
                  <a:pt x="1376" y="1324"/>
                </a:lnTo>
                <a:lnTo>
                  <a:pt x="1350" y="1352"/>
                </a:lnTo>
                <a:lnTo>
                  <a:pt x="1322" y="1378"/>
                </a:lnTo>
                <a:lnTo>
                  <a:pt x="1294" y="1402"/>
                </a:lnTo>
                <a:lnTo>
                  <a:pt x="1264" y="1426"/>
                </a:lnTo>
                <a:lnTo>
                  <a:pt x="1234" y="1448"/>
                </a:lnTo>
                <a:lnTo>
                  <a:pt x="1200" y="1468"/>
                </a:lnTo>
                <a:lnTo>
                  <a:pt x="1168" y="1488"/>
                </a:lnTo>
                <a:lnTo>
                  <a:pt x="1134" y="1504"/>
                </a:lnTo>
                <a:lnTo>
                  <a:pt x="1098" y="1520"/>
                </a:lnTo>
                <a:lnTo>
                  <a:pt x="1062" y="1534"/>
                </a:lnTo>
                <a:lnTo>
                  <a:pt x="1026" y="1548"/>
                </a:lnTo>
                <a:lnTo>
                  <a:pt x="988" y="1558"/>
                </a:lnTo>
                <a:lnTo>
                  <a:pt x="950" y="1566"/>
                </a:lnTo>
                <a:lnTo>
                  <a:pt x="912" y="1574"/>
                </a:lnTo>
                <a:lnTo>
                  <a:pt x="872" y="1578"/>
                </a:lnTo>
                <a:lnTo>
                  <a:pt x="832" y="1582"/>
                </a:lnTo>
                <a:lnTo>
                  <a:pt x="790" y="1582"/>
                </a:lnTo>
                <a:lnTo>
                  <a:pt x="790" y="1582"/>
                </a:lnTo>
                <a:lnTo>
                  <a:pt x="750" y="1582"/>
                </a:lnTo>
                <a:lnTo>
                  <a:pt x="710" y="1578"/>
                </a:lnTo>
                <a:lnTo>
                  <a:pt x="670" y="1574"/>
                </a:lnTo>
                <a:lnTo>
                  <a:pt x="632" y="1566"/>
                </a:lnTo>
                <a:lnTo>
                  <a:pt x="594" y="1558"/>
                </a:lnTo>
                <a:lnTo>
                  <a:pt x="556" y="1548"/>
                </a:lnTo>
                <a:lnTo>
                  <a:pt x="518" y="1534"/>
                </a:lnTo>
                <a:lnTo>
                  <a:pt x="482" y="1520"/>
                </a:lnTo>
                <a:lnTo>
                  <a:pt x="448" y="1504"/>
                </a:lnTo>
                <a:lnTo>
                  <a:pt x="414" y="1488"/>
                </a:lnTo>
                <a:lnTo>
                  <a:pt x="380" y="1468"/>
                </a:lnTo>
                <a:lnTo>
                  <a:pt x="348" y="1448"/>
                </a:lnTo>
                <a:lnTo>
                  <a:pt x="318" y="1426"/>
                </a:lnTo>
                <a:lnTo>
                  <a:pt x="288" y="1402"/>
                </a:lnTo>
                <a:lnTo>
                  <a:pt x="258" y="1378"/>
                </a:lnTo>
                <a:lnTo>
                  <a:pt x="232" y="1352"/>
                </a:lnTo>
                <a:lnTo>
                  <a:pt x="206" y="1324"/>
                </a:lnTo>
                <a:lnTo>
                  <a:pt x="180" y="1294"/>
                </a:lnTo>
                <a:lnTo>
                  <a:pt x="156" y="1266"/>
                </a:lnTo>
                <a:lnTo>
                  <a:pt x="134" y="1234"/>
                </a:lnTo>
                <a:lnTo>
                  <a:pt x="114" y="1202"/>
                </a:lnTo>
                <a:lnTo>
                  <a:pt x="96" y="1168"/>
                </a:lnTo>
                <a:lnTo>
                  <a:pt x="78" y="1134"/>
                </a:lnTo>
                <a:lnTo>
                  <a:pt x="62" y="1100"/>
                </a:lnTo>
                <a:lnTo>
                  <a:pt x="48" y="1064"/>
                </a:lnTo>
                <a:lnTo>
                  <a:pt x="36" y="1028"/>
                </a:lnTo>
                <a:lnTo>
                  <a:pt x="24" y="990"/>
                </a:lnTo>
                <a:lnTo>
                  <a:pt x="16" y="952"/>
                </a:lnTo>
                <a:lnTo>
                  <a:pt x="8" y="912"/>
                </a:lnTo>
                <a:lnTo>
                  <a:pt x="4" y="872"/>
                </a:lnTo>
                <a:lnTo>
                  <a:pt x="0" y="832"/>
                </a:lnTo>
                <a:lnTo>
                  <a:pt x="0" y="792"/>
                </a:lnTo>
                <a:lnTo>
                  <a:pt x="0" y="792"/>
                </a:lnTo>
                <a:lnTo>
                  <a:pt x="0" y="752"/>
                </a:lnTo>
                <a:lnTo>
                  <a:pt x="4" y="710"/>
                </a:lnTo>
                <a:lnTo>
                  <a:pt x="8" y="672"/>
                </a:lnTo>
                <a:lnTo>
                  <a:pt x="16" y="632"/>
                </a:lnTo>
                <a:lnTo>
                  <a:pt x="24" y="594"/>
                </a:lnTo>
                <a:lnTo>
                  <a:pt x="36" y="556"/>
                </a:lnTo>
                <a:lnTo>
                  <a:pt x="48" y="520"/>
                </a:lnTo>
                <a:lnTo>
                  <a:pt x="62" y="484"/>
                </a:lnTo>
                <a:lnTo>
                  <a:pt x="78" y="448"/>
                </a:lnTo>
                <a:lnTo>
                  <a:pt x="96" y="414"/>
                </a:lnTo>
                <a:lnTo>
                  <a:pt x="114" y="382"/>
                </a:lnTo>
                <a:lnTo>
                  <a:pt x="134" y="350"/>
                </a:lnTo>
                <a:lnTo>
                  <a:pt x="156" y="318"/>
                </a:lnTo>
                <a:lnTo>
                  <a:pt x="180" y="288"/>
                </a:lnTo>
                <a:lnTo>
                  <a:pt x="206" y="260"/>
                </a:lnTo>
                <a:lnTo>
                  <a:pt x="232" y="232"/>
                </a:lnTo>
                <a:lnTo>
                  <a:pt x="258" y="206"/>
                </a:lnTo>
                <a:lnTo>
                  <a:pt x="288" y="182"/>
                </a:lnTo>
                <a:lnTo>
                  <a:pt x="318" y="158"/>
                </a:lnTo>
                <a:lnTo>
                  <a:pt x="348" y="136"/>
                </a:lnTo>
                <a:lnTo>
                  <a:pt x="380" y="116"/>
                </a:lnTo>
                <a:lnTo>
                  <a:pt x="414" y="96"/>
                </a:lnTo>
                <a:lnTo>
                  <a:pt x="448" y="78"/>
                </a:lnTo>
                <a:lnTo>
                  <a:pt x="482" y="62"/>
                </a:lnTo>
                <a:lnTo>
                  <a:pt x="518" y="48"/>
                </a:lnTo>
                <a:lnTo>
                  <a:pt x="556" y="36"/>
                </a:lnTo>
                <a:lnTo>
                  <a:pt x="594" y="26"/>
                </a:lnTo>
                <a:lnTo>
                  <a:pt x="632" y="16"/>
                </a:lnTo>
                <a:lnTo>
                  <a:pt x="670" y="10"/>
                </a:lnTo>
                <a:lnTo>
                  <a:pt x="710" y="4"/>
                </a:lnTo>
                <a:lnTo>
                  <a:pt x="750" y="2"/>
                </a:lnTo>
                <a:lnTo>
                  <a:pt x="790" y="0"/>
                </a:lnTo>
                <a:lnTo>
                  <a:pt x="790" y="0"/>
                </a:lnTo>
                <a:lnTo>
                  <a:pt x="832" y="2"/>
                </a:lnTo>
                <a:lnTo>
                  <a:pt x="872" y="4"/>
                </a:lnTo>
                <a:lnTo>
                  <a:pt x="912" y="10"/>
                </a:lnTo>
                <a:lnTo>
                  <a:pt x="950" y="16"/>
                </a:lnTo>
                <a:lnTo>
                  <a:pt x="988" y="26"/>
                </a:lnTo>
                <a:lnTo>
                  <a:pt x="1026" y="36"/>
                </a:lnTo>
                <a:lnTo>
                  <a:pt x="1062" y="48"/>
                </a:lnTo>
                <a:lnTo>
                  <a:pt x="1098" y="62"/>
                </a:lnTo>
                <a:lnTo>
                  <a:pt x="1134" y="78"/>
                </a:lnTo>
                <a:lnTo>
                  <a:pt x="1168" y="96"/>
                </a:lnTo>
                <a:lnTo>
                  <a:pt x="1200" y="116"/>
                </a:lnTo>
                <a:lnTo>
                  <a:pt x="1234" y="136"/>
                </a:lnTo>
                <a:lnTo>
                  <a:pt x="1264" y="158"/>
                </a:lnTo>
                <a:lnTo>
                  <a:pt x="1294" y="182"/>
                </a:lnTo>
                <a:lnTo>
                  <a:pt x="1322" y="206"/>
                </a:lnTo>
                <a:lnTo>
                  <a:pt x="1350" y="232"/>
                </a:lnTo>
                <a:lnTo>
                  <a:pt x="1376" y="260"/>
                </a:lnTo>
                <a:lnTo>
                  <a:pt x="1402" y="288"/>
                </a:lnTo>
                <a:lnTo>
                  <a:pt x="1424" y="318"/>
                </a:lnTo>
                <a:lnTo>
                  <a:pt x="1446" y="350"/>
                </a:lnTo>
                <a:lnTo>
                  <a:pt x="1468" y="382"/>
                </a:lnTo>
                <a:lnTo>
                  <a:pt x="1486" y="414"/>
                </a:lnTo>
                <a:lnTo>
                  <a:pt x="1504" y="448"/>
                </a:lnTo>
                <a:lnTo>
                  <a:pt x="1520" y="484"/>
                </a:lnTo>
                <a:lnTo>
                  <a:pt x="1534" y="520"/>
                </a:lnTo>
                <a:lnTo>
                  <a:pt x="1546" y="556"/>
                </a:lnTo>
                <a:lnTo>
                  <a:pt x="1556" y="594"/>
                </a:lnTo>
                <a:lnTo>
                  <a:pt x="1566" y="632"/>
                </a:lnTo>
                <a:lnTo>
                  <a:pt x="1572" y="672"/>
                </a:lnTo>
                <a:lnTo>
                  <a:pt x="1578" y="710"/>
                </a:lnTo>
                <a:lnTo>
                  <a:pt x="1580" y="752"/>
                </a:lnTo>
                <a:lnTo>
                  <a:pt x="1582" y="792"/>
                </a:lnTo>
                <a:lnTo>
                  <a:pt x="1582" y="792"/>
                </a:lnTo>
                <a:close/>
              </a:path>
            </a:pathLst>
          </a:custGeom>
          <a:solidFill>
            <a:srgbClr val="1187B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上凸带形 3"/>
          <p:cNvSpPr/>
          <p:nvPr/>
        </p:nvSpPr>
        <p:spPr>
          <a:xfrm>
            <a:off x="1769593" y="1964466"/>
            <a:ext cx="5604814" cy="1469572"/>
          </a:xfrm>
          <a:prstGeom prst="ribbon2">
            <a:avLst>
              <a:gd name="adj1" fmla="val 33333"/>
              <a:gd name="adj2" fmla="val 73944"/>
            </a:avLst>
          </a:prstGeom>
          <a:solidFill>
            <a:srgbClr val="FEDB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3516439" y="2219601"/>
            <a:ext cx="2111125" cy="492443"/>
          </a:xfrm>
          <a:prstGeom prst="rect">
            <a:avLst/>
          </a:prstGeom>
        </p:spPr>
        <p:txBody>
          <a:bodyPr wrap="none">
            <a:spAutoFit/>
          </a:bodyPr>
          <a:lstStyle/>
          <a:p>
            <a:pPr algn="ctr">
              <a:lnSpc>
                <a:spcPct val="110000"/>
              </a:lnSpc>
            </a:pPr>
            <a:r>
              <a:rPr kumimoji="1" lang="en-US" altLang="zh-CN" sz="2400" b="1" dirty="0" smtClean="0">
                <a:solidFill>
                  <a:srgbClr val="FFFFFF"/>
                </a:solidFill>
                <a:effectLst>
                  <a:outerShdw blurRad="50800" dist="38100" dir="5400000" algn="t" rotWithShape="0">
                    <a:prstClr val="black">
                      <a:alpha val="40000"/>
                    </a:prstClr>
                  </a:outerShdw>
                </a:effectLst>
                <a:latin typeface="Arial" panose="020B0604020202020204"/>
                <a:cs typeface="Arial" panose="020B0604020202020204"/>
              </a:rPr>
              <a:t>THANK YOU!</a:t>
            </a:r>
            <a:endParaRPr kumimoji="1" lang="en-US" altLang="zh-CN" sz="2400" b="1" dirty="0">
              <a:solidFill>
                <a:srgbClr val="FFFFFF"/>
              </a:solidFill>
              <a:effectLst>
                <a:outerShdw blurRad="50800" dist="38100" dir="5400000" algn="t" rotWithShape="0">
                  <a:prstClr val="black">
                    <a:alpha val="40000"/>
                  </a:prstClr>
                </a:outerShdw>
              </a:effectLst>
              <a:latin typeface="Arial" panose="020B0604020202020204"/>
              <a:cs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像素">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奥斯汀">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1797</Words>
  <Application>Microsoft Office PowerPoint</Application>
  <PresentationFormat>全屏显示(16:9)</PresentationFormat>
  <Paragraphs>252</Paragraphs>
  <Slides>23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23</vt:i4>
      </vt:variant>
    </vt:vector>
  </HeadingPairs>
  <TitlesOfParts>
    <vt:vector size="29" baseType="lpstr">
      <vt:lpstr>Raleway Light</vt:lpstr>
      <vt:lpstr>宋体</vt:lpstr>
      <vt:lpstr>微软雅黑</vt:lpstr>
      <vt:lpstr>Arial</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 PLUS</dc:creator>
  <cp:lastModifiedBy>dawnjq</cp:lastModifiedBy>
  <cp:revision>93</cp:revision>
  <dcterms:created xsi:type="dcterms:W3CDTF">2015-04-26T00:57:00Z</dcterms:created>
  <dcterms:modified xsi:type="dcterms:W3CDTF">2017-09-06T02:51:51Z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